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10"/>
  </p:notesMasterIdLst>
  <p:sldIdLst>
    <p:sldId id="257" r:id="rId2"/>
    <p:sldId id="261" r:id="rId3"/>
    <p:sldId id="267" r:id="rId4"/>
    <p:sldId id="268" r:id="rId5"/>
    <p:sldId id="2443" r:id="rId6"/>
    <p:sldId id="270" r:id="rId7"/>
    <p:sldId id="2442" r:id="rId8"/>
    <p:sldId id="244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48"/>
    <p:restoredTop sz="87211"/>
  </p:normalViewPr>
  <p:slideViewPr>
    <p:cSldViewPr snapToGrid="0" snapToObjects="1">
      <p:cViewPr varScale="1">
        <p:scale>
          <a:sx n="111" d="100"/>
          <a:sy n="111" d="100"/>
        </p:scale>
        <p:origin x="94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tiff>
</file>

<file path=ppt/media/image3.tiff>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907CEC-2217-AC43-B817-3592D55B72A4}" type="datetimeFigureOut">
              <a:rPr lang="en-US" smtClean="0"/>
              <a:t>12/11/20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B1D245-E490-3D46-857A-E6280C218B29}" type="slidenum">
              <a:rPr lang="en-US" smtClean="0"/>
              <a:t>‹#›</a:t>
            </a:fld>
            <a:endParaRPr lang="en-US"/>
          </a:p>
        </p:txBody>
      </p:sp>
    </p:spTree>
    <p:extLst>
      <p:ext uri="{BB962C8B-B14F-4D97-AF65-F5344CB8AC3E}">
        <p14:creationId xmlns:p14="http://schemas.microsoft.com/office/powerpoint/2010/main" val="14437925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Deaths from drug overdose continue to contribute to mortality in the United States. </a:t>
            </a:r>
            <a:r>
              <a:rPr lang="en-US" sz="1200" kern="1200" dirty="0">
                <a:solidFill>
                  <a:schemeClr val="tx1"/>
                </a:solidFill>
                <a:effectLst/>
                <a:latin typeface="+mn-lt"/>
                <a:ea typeface="+mn-ea"/>
                <a:cs typeface="+mn-cs"/>
              </a:rPr>
              <a:t>In the past 3 decades, drug overdoses have killed approximately 870,000 people. Since first wave of the opioid epidemic began in the 1990s, the epidemic has expanded to include other synthetic, illicit drugs, including heroin and fentanyl. This dataset stratified by key categories:</a:t>
            </a:r>
          </a:p>
          <a:p>
            <a:r>
              <a:rPr lang="en-US" sz="1200" kern="1200" dirty="0">
                <a:solidFill>
                  <a:schemeClr val="tx1"/>
                </a:solidFill>
                <a:effectLst/>
                <a:latin typeface="+mn-lt"/>
                <a:ea typeface="+mn-ea"/>
                <a:cs typeface="+mn-cs"/>
              </a:rPr>
              <a:t>Month and Year (available from January 2016 thru December 2019)</a:t>
            </a:r>
          </a:p>
          <a:p>
            <a:r>
              <a:rPr lang="en-US" sz="1200" kern="1200" dirty="0">
                <a:solidFill>
                  <a:schemeClr val="tx1"/>
                </a:solidFill>
                <a:effectLst/>
                <a:latin typeface="+mn-lt"/>
                <a:ea typeface="+mn-ea"/>
                <a:cs typeface="+mn-cs"/>
              </a:rPr>
              <a:t>Drug types (Cocaine, Heroin, Meth, prescription opioids, psychostimulants)</a:t>
            </a:r>
          </a:p>
          <a:p>
            <a:endParaRPr lang="en-US" dirty="0"/>
          </a:p>
        </p:txBody>
      </p:sp>
      <p:sp>
        <p:nvSpPr>
          <p:cNvPr id="4" name="Slide Number Placeholder 3"/>
          <p:cNvSpPr>
            <a:spLocks noGrp="1"/>
          </p:cNvSpPr>
          <p:nvPr>
            <p:ph type="sldNum" sz="quarter" idx="5"/>
          </p:nvPr>
        </p:nvSpPr>
        <p:spPr/>
        <p:txBody>
          <a:bodyPr/>
          <a:lstStyle/>
          <a:p>
            <a:fld id="{E0B1D245-E490-3D46-857A-E6280C218B29}" type="slidenum">
              <a:rPr lang="en-US" smtClean="0"/>
              <a:t>2</a:t>
            </a:fld>
            <a:endParaRPr lang="en-US"/>
          </a:p>
        </p:txBody>
      </p:sp>
    </p:spTree>
    <p:extLst>
      <p:ext uri="{BB962C8B-B14F-4D97-AF65-F5344CB8AC3E}">
        <p14:creationId xmlns:p14="http://schemas.microsoft.com/office/powerpoint/2010/main" val="31555571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t>Data has demonstrated that the overdose epidemic is spreading geographically and increasing across the U.S. Drug overdose killed </a:t>
            </a:r>
            <a:r>
              <a:rPr lang="en-US" sz="1200" b="1" i="0" u="none" strike="noStrike" kern="1200" dirty="0">
                <a:solidFill>
                  <a:schemeClr val="tx1"/>
                </a:solidFill>
                <a:effectLst/>
                <a:latin typeface="+mn-lt"/>
                <a:ea typeface="+mn-ea"/>
                <a:cs typeface="+mn-cs"/>
              </a:rPr>
              <a:t>13137621</a:t>
            </a:r>
            <a:r>
              <a:rPr lang="en-US" dirty="0"/>
              <a:t> since 2016. </a:t>
            </a:r>
          </a:p>
        </p:txBody>
      </p:sp>
      <p:sp>
        <p:nvSpPr>
          <p:cNvPr id="4" name="Slide Number Placeholder 3"/>
          <p:cNvSpPr>
            <a:spLocks noGrp="1"/>
          </p:cNvSpPr>
          <p:nvPr>
            <p:ph type="sldNum" sz="quarter" idx="5"/>
          </p:nvPr>
        </p:nvSpPr>
        <p:spPr/>
        <p:txBody>
          <a:bodyPr/>
          <a:lstStyle/>
          <a:p>
            <a:fld id="{E0B1D245-E490-3D46-857A-E6280C218B29}" type="slidenum">
              <a:rPr lang="en-US" smtClean="0"/>
              <a:t>3</a:t>
            </a:fld>
            <a:endParaRPr lang="en-US"/>
          </a:p>
        </p:txBody>
      </p:sp>
    </p:spTree>
    <p:extLst>
      <p:ext uri="{BB962C8B-B14F-4D97-AF65-F5344CB8AC3E}">
        <p14:creationId xmlns:p14="http://schemas.microsoft.com/office/powerpoint/2010/main" val="24740463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methadone related deaths have begun to decrease slightly across the United States. </a:t>
            </a:r>
            <a:r>
              <a:rPr lang="en-US" sz="1200" b="0" i="0" kern="1200" dirty="0">
                <a:solidFill>
                  <a:schemeClr val="tx1"/>
                </a:solidFill>
                <a:effectLst/>
                <a:latin typeface="+mn-lt"/>
                <a:ea typeface="+mn-ea"/>
                <a:cs typeface="+mn-cs"/>
              </a:rPr>
              <a:t>Opioids continue to drive overdose death rates. </a:t>
            </a:r>
            <a:endParaRPr lang="en-US" b="0" dirty="0"/>
          </a:p>
        </p:txBody>
      </p:sp>
      <p:sp>
        <p:nvSpPr>
          <p:cNvPr id="4" name="Slide Number Placeholder 3"/>
          <p:cNvSpPr>
            <a:spLocks noGrp="1"/>
          </p:cNvSpPr>
          <p:nvPr>
            <p:ph type="sldNum" sz="quarter" idx="5"/>
          </p:nvPr>
        </p:nvSpPr>
        <p:spPr/>
        <p:txBody>
          <a:bodyPr/>
          <a:lstStyle/>
          <a:p>
            <a:fld id="{E0B1D245-E490-3D46-857A-E6280C218B29}" type="slidenum">
              <a:rPr lang="en-US" smtClean="0"/>
              <a:t>4</a:t>
            </a:fld>
            <a:endParaRPr lang="en-US"/>
          </a:p>
        </p:txBody>
      </p:sp>
    </p:spTree>
    <p:extLst>
      <p:ext uri="{BB962C8B-B14F-4D97-AF65-F5344CB8AC3E}">
        <p14:creationId xmlns:p14="http://schemas.microsoft.com/office/powerpoint/2010/main" val="2627819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B1D245-E490-3D46-857A-E6280C218B29}" type="slidenum">
              <a:rPr lang="en-US" smtClean="0"/>
              <a:t>5</a:t>
            </a:fld>
            <a:endParaRPr lang="en-US"/>
          </a:p>
        </p:txBody>
      </p:sp>
    </p:spTree>
    <p:extLst>
      <p:ext uri="{BB962C8B-B14F-4D97-AF65-F5344CB8AC3E}">
        <p14:creationId xmlns:p14="http://schemas.microsoft.com/office/powerpoint/2010/main" val="34793935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Heroku deployment with flask was accomplished and what steps have been taken.]. </a:t>
            </a:r>
          </a:p>
        </p:txBody>
      </p:sp>
      <p:sp>
        <p:nvSpPr>
          <p:cNvPr id="4" name="Slide Number Placeholder 3"/>
          <p:cNvSpPr>
            <a:spLocks noGrp="1"/>
          </p:cNvSpPr>
          <p:nvPr>
            <p:ph type="sldNum" sz="quarter" idx="5"/>
          </p:nvPr>
        </p:nvSpPr>
        <p:spPr/>
        <p:txBody>
          <a:bodyPr/>
          <a:lstStyle/>
          <a:p>
            <a:fld id="{E0B1D245-E490-3D46-857A-E6280C218B29}" type="slidenum">
              <a:rPr lang="en-US" smtClean="0"/>
              <a:t>6</a:t>
            </a:fld>
            <a:endParaRPr lang="en-US"/>
          </a:p>
        </p:txBody>
      </p:sp>
    </p:spTree>
    <p:extLst>
      <p:ext uri="{BB962C8B-B14F-4D97-AF65-F5344CB8AC3E}">
        <p14:creationId xmlns:p14="http://schemas.microsoft.com/office/powerpoint/2010/main" val="31130127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B1D245-E490-3D46-857A-E6280C218B29}" type="slidenum">
              <a:rPr lang="en-US" smtClean="0"/>
              <a:t>7</a:t>
            </a:fld>
            <a:endParaRPr lang="en-US"/>
          </a:p>
        </p:txBody>
      </p:sp>
    </p:spTree>
    <p:extLst>
      <p:ext uri="{BB962C8B-B14F-4D97-AF65-F5344CB8AC3E}">
        <p14:creationId xmlns:p14="http://schemas.microsoft.com/office/powerpoint/2010/main" val="31362118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A9FD09C-8CDE-EC44-8006-13D124DBA38F}" type="slidenum">
              <a:rPr lang="en-US" smtClean="0"/>
              <a:t>8</a:t>
            </a:fld>
            <a:endParaRPr lang="en-US"/>
          </a:p>
        </p:txBody>
      </p:sp>
    </p:spTree>
    <p:extLst>
      <p:ext uri="{BB962C8B-B14F-4D97-AF65-F5344CB8AC3E}">
        <p14:creationId xmlns:p14="http://schemas.microsoft.com/office/powerpoint/2010/main" val="41068376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94E89-34AE-2B46-87E9-8728CC8B5E4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F36B63E-A73E-DE49-89C7-455F599179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017D76C-CDA8-C241-B517-40E5AFB46564}"/>
              </a:ext>
            </a:extLst>
          </p:cNvPr>
          <p:cNvSpPr>
            <a:spLocks noGrp="1"/>
          </p:cNvSpPr>
          <p:nvPr>
            <p:ph type="dt" sz="half" idx="10"/>
          </p:nvPr>
        </p:nvSpPr>
        <p:spPr/>
        <p:txBody>
          <a:bodyPr/>
          <a:lstStyle/>
          <a:p>
            <a:fld id="{02AC24A9-CCB6-4F8D-B8DB-C2F3692CFA5A}" type="datetimeFigureOut">
              <a:rPr lang="en-US" smtClean="0"/>
              <a:t>12/11/20</a:t>
            </a:fld>
            <a:endParaRPr lang="en-US" dirty="0"/>
          </a:p>
        </p:txBody>
      </p:sp>
      <p:sp>
        <p:nvSpPr>
          <p:cNvPr id="5" name="Footer Placeholder 4">
            <a:extLst>
              <a:ext uri="{FF2B5EF4-FFF2-40B4-BE49-F238E27FC236}">
                <a16:creationId xmlns:a16="http://schemas.microsoft.com/office/drawing/2014/main" id="{AF8818BE-26B8-F94B-B6C8-20DEC0B6841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923A5E2-364F-2443-9654-84E47594975A}"/>
              </a:ext>
            </a:extLst>
          </p:cNvPr>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35438348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D4DE5-EEA1-9C4A-A41D-4723A7F6633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07C3E17-351F-754E-906B-3DB7247E73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008414-460C-B741-9C92-86C9A0226C13}"/>
              </a:ext>
            </a:extLst>
          </p:cNvPr>
          <p:cNvSpPr>
            <a:spLocks noGrp="1"/>
          </p:cNvSpPr>
          <p:nvPr>
            <p:ph type="dt" sz="half" idx="10"/>
          </p:nvPr>
        </p:nvSpPr>
        <p:spPr/>
        <p:txBody>
          <a:bodyPr/>
          <a:lstStyle/>
          <a:p>
            <a:fld id="{02AC24A9-CCB6-4F8D-B8DB-C2F3692CFA5A}" type="datetimeFigureOut">
              <a:rPr lang="en-US" smtClean="0"/>
              <a:t>12/11/20</a:t>
            </a:fld>
            <a:endParaRPr lang="en-US"/>
          </a:p>
        </p:txBody>
      </p:sp>
      <p:sp>
        <p:nvSpPr>
          <p:cNvPr id="5" name="Footer Placeholder 4">
            <a:extLst>
              <a:ext uri="{FF2B5EF4-FFF2-40B4-BE49-F238E27FC236}">
                <a16:creationId xmlns:a16="http://schemas.microsoft.com/office/drawing/2014/main" id="{5720A7E5-6068-6A46-90EA-136C9B7C48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FB3944-9E7F-3540-890D-4BF16846FF5F}"/>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2651170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9A54E73-3648-4B49-BA9D-C1D7658B4A6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3201955-2BA5-BB4A-B511-CB932BE7C1B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671A4D-02FF-2046-B390-135C3C458D36}"/>
              </a:ext>
            </a:extLst>
          </p:cNvPr>
          <p:cNvSpPr>
            <a:spLocks noGrp="1"/>
          </p:cNvSpPr>
          <p:nvPr>
            <p:ph type="dt" sz="half" idx="10"/>
          </p:nvPr>
        </p:nvSpPr>
        <p:spPr/>
        <p:txBody>
          <a:bodyPr/>
          <a:lstStyle/>
          <a:p>
            <a:fld id="{02AC24A9-CCB6-4F8D-B8DB-C2F3692CFA5A}" type="datetimeFigureOut">
              <a:rPr lang="en-US" smtClean="0"/>
              <a:t>12/11/20</a:t>
            </a:fld>
            <a:endParaRPr lang="en-US"/>
          </a:p>
        </p:txBody>
      </p:sp>
      <p:sp>
        <p:nvSpPr>
          <p:cNvPr id="5" name="Footer Placeholder 4">
            <a:extLst>
              <a:ext uri="{FF2B5EF4-FFF2-40B4-BE49-F238E27FC236}">
                <a16:creationId xmlns:a16="http://schemas.microsoft.com/office/drawing/2014/main" id="{0456EDFA-0CB2-C44F-8319-03E0BAB218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D4D284-F975-1641-A5CF-57F99E75A4B8}"/>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1657219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ver Slide">
    <p:spTree>
      <p:nvGrpSpPr>
        <p:cNvPr id="1" name=""/>
        <p:cNvGrpSpPr/>
        <p:nvPr/>
      </p:nvGrpSpPr>
      <p:grpSpPr>
        <a:xfrm>
          <a:off x="0" y="0"/>
          <a:ext cx="0" cy="0"/>
          <a:chOff x="0" y="0"/>
          <a:chExt cx="0" cy="0"/>
        </a:xfrm>
      </p:grpSpPr>
      <p:sp>
        <p:nvSpPr>
          <p:cNvPr id="12" name="Picture Placeholder 13">
            <a:extLst>
              <a:ext uri="{FF2B5EF4-FFF2-40B4-BE49-F238E27FC236}">
                <a16:creationId xmlns:a16="http://schemas.microsoft.com/office/drawing/2014/main" id="{9FB41AE7-07AD-43D7-9418-6D32BE5E3192}"/>
              </a:ext>
            </a:extLst>
          </p:cNvPr>
          <p:cNvSpPr>
            <a:spLocks noGrp="1"/>
          </p:cNvSpPr>
          <p:nvPr>
            <p:ph type="pic" sz="quarter" idx="15"/>
          </p:nvPr>
        </p:nvSpPr>
        <p:spPr>
          <a:xfrm>
            <a:off x="-71015" y="0"/>
            <a:ext cx="12263015" cy="6858000"/>
          </a:xfrm>
          <a:solidFill>
            <a:schemeClr val="bg1">
              <a:lumMod val="50000"/>
            </a:schemeClr>
          </a:solidFill>
        </p:spPr>
        <p:txBody>
          <a:bodyPr/>
          <a:lstStyle/>
          <a:p>
            <a:r>
              <a:rPr lang="en-US"/>
              <a:t>Click icon to add picture</a:t>
            </a:r>
            <a:endParaRPr lang="en-US" dirty="0"/>
          </a:p>
        </p:txBody>
      </p:sp>
      <p:grpSp>
        <p:nvGrpSpPr>
          <p:cNvPr id="14" name="Group 13">
            <a:extLst>
              <a:ext uri="{FF2B5EF4-FFF2-40B4-BE49-F238E27FC236}">
                <a16:creationId xmlns:a16="http://schemas.microsoft.com/office/drawing/2014/main" id="{846D6A0C-E2C3-43CB-83D0-B5F6221079CA}"/>
              </a:ext>
            </a:extLst>
          </p:cNvPr>
          <p:cNvGrpSpPr/>
          <p:nvPr userDrawn="1"/>
        </p:nvGrpSpPr>
        <p:grpSpPr>
          <a:xfrm flipH="1">
            <a:off x="2076202" y="1374276"/>
            <a:ext cx="7324426" cy="3883523"/>
            <a:chOff x="252031" y="-22763"/>
            <a:chExt cx="7324426" cy="7269964"/>
          </a:xfrm>
        </p:grpSpPr>
        <p:sp>
          <p:nvSpPr>
            <p:cNvPr id="15" name="Rectangle 14">
              <a:extLst>
                <a:ext uri="{FF2B5EF4-FFF2-40B4-BE49-F238E27FC236}">
                  <a16:creationId xmlns:a16="http://schemas.microsoft.com/office/drawing/2014/main" id="{F997D03F-0BE2-458F-92A2-4FE73B0FBF51}"/>
                </a:ext>
              </a:extLst>
            </p:cNvPr>
            <p:cNvSpPr/>
            <p:nvPr userDrawn="1"/>
          </p:nvSpPr>
          <p:spPr>
            <a:xfrm>
              <a:off x="500743" y="-22763"/>
              <a:ext cx="7075714" cy="5878284"/>
            </a:xfrm>
            <a:prstGeom prst="rect">
              <a:avLst/>
            </a:prstGeom>
            <a:noFill/>
            <a:ln w="127000">
              <a:solidFill>
                <a:srgbClr val="2F33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EDC96296-0FBF-47A5-9D6A-5D9BB647A4D7}"/>
                </a:ext>
              </a:extLst>
            </p:cNvPr>
            <p:cNvSpPr/>
            <p:nvPr userDrawn="1"/>
          </p:nvSpPr>
          <p:spPr>
            <a:xfrm>
              <a:off x="979714" y="1181211"/>
              <a:ext cx="6117771" cy="6065990"/>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sp>
          <p:nvSpPr>
            <p:cNvPr id="17" name="Rectangle 16">
              <a:extLst>
                <a:ext uri="{FF2B5EF4-FFF2-40B4-BE49-F238E27FC236}">
                  <a16:creationId xmlns:a16="http://schemas.microsoft.com/office/drawing/2014/main" id="{53F17719-10FE-433E-9CCC-4509DE17F22A}"/>
                </a:ext>
              </a:extLst>
            </p:cNvPr>
            <p:cNvSpPr/>
            <p:nvPr userDrawn="1"/>
          </p:nvSpPr>
          <p:spPr>
            <a:xfrm>
              <a:off x="252031" y="655467"/>
              <a:ext cx="6475341" cy="57017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0DE73F1A-AAF0-4EB4-8DF0-C152BD93C69B}"/>
              </a:ext>
            </a:extLst>
          </p:cNvPr>
          <p:cNvSpPr>
            <a:spLocks noGrp="1"/>
          </p:cNvSpPr>
          <p:nvPr>
            <p:ph type="ctrTitle" hasCustomPrompt="1"/>
          </p:nvPr>
        </p:nvSpPr>
        <p:spPr>
          <a:xfrm>
            <a:off x="2791372" y="2238426"/>
            <a:ext cx="6609256" cy="1508126"/>
          </a:xfrm>
        </p:spPr>
        <p:txBody>
          <a:bodyPr anchor="b">
            <a:normAutofit/>
          </a:bodyPr>
          <a:lstStyle>
            <a:lvl1pPr algn="ctr">
              <a:defRPr sz="4800" b="1">
                <a:solidFill>
                  <a:srgbClr val="2F3342"/>
                </a:solidFill>
                <a:latin typeface="+mj-lt"/>
              </a:defRPr>
            </a:lvl1pPr>
          </a:lstStyle>
          <a:p>
            <a:r>
              <a:rPr lang="en-US" dirty="0"/>
              <a:t>Click to edit </a:t>
            </a:r>
            <a:br>
              <a:rPr lang="en-US" dirty="0"/>
            </a:br>
            <a:r>
              <a:rPr lang="en-US" dirty="0"/>
              <a:t>Master title style</a:t>
            </a:r>
          </a:p>
        </p:txBody>
      </p:sp>
      <p:sp>
        <p:nvSpPr>
          <p:cNvPr id="3" name="Subtitle 2">
            <a:extLst>
              <a:ext uri="{FF2B5EF4-FFF2-40B4-BE49-F238E27FC236}">
                <a16:creationId xmlns:a16="http://schemas.microsoft.com/office/drawing/2014/main" id="{A3075AE6-92D3-4205-B268-E1AD6C5901DE}"/>
              </a:ext>
            </a:extLst>
          </p:cNvPr>
          <p:cNvSpPr>
            <a:spLocks noGrp="1"/>
          </p:cNvSpPr>
          <p:nvPr>
            <p:ph type="subTitle" idx="1"/>
          </p:nvPr>
        </p:nvSpPr>
        <p:spPr>
          <a:xfrm>
            <a:off x="2791372" y="3838627"/>
            <a:ext cx="6609256" cy="450503"/>
          </a:xfrm>
        </p:spPr>
        <p:txBody>
          <a:bodyPr/>
          <a:lstStyle>
            <a:lvl1pPr marL="0" indent="0" algn="ctr">
              <a:buNone/>
              <a:defRPr sz="2400" spc="300">
                <a:solidFill>
                  <a:srgbClr val="2F334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326256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B6A1C-7A91-F046-9094-50E8C6EC5C9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8ED8EA-D856-164E-9025-4F664961503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C9C4A3-F6AE-E642-9B17-DA6A59E6DB3A}"/>
              </a:ext>
            </a:extLst>
          </p:cNvPr>
          <p:cNvSpPr>
            <a:spLocks noGrp="1"/>
          </p:cNvSpPr>
          <p:nvPr>
            <p:ph type="dt" sz="half" idx="10"/>
          </p:nvPr>
        </p:nvSpPr>
        <p:spPr/>
        <p:txBody>
          <a:bodyPr/>
          <a:lstStyle/>
          <a:p>
            <a:fld id="{02AC24A9-CCB6-4F8D-B8DB-C2F3692CFA5A}" type="datetimeFigureOut">
              <a:rPr lang="en-US" smtClean="0"/>
              <a:t>12/11/20</a:t>
            </a:fld>
            <a:endParaRPr lang="en-US"/>
          </a:p>
        </p:txBody>
      </p:sp>
      <p:sp>
        <p:nvSpPr>
          <p:cNvPr id="5" name="Footer Placeholder 4">
            <a:extLst>
              <a:ext uri="{FF2B5EF4-FFF2-40B4-BE49-F238E27FC236}">
                <a16:creationId xmlns:a16="http://schemas.microsoft.com/office/drawing/2014/main" id="{CDD63958-29A7-A045-9973-C83A0AE90C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27DE14-0DD3-E24F-84DE-1CB7589C88E2}"/>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6196456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0B900-ECAD-7148-9028-CBF0CBC559F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2C5A712-B175-A54E-A686-92BDF424D7F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9EEDFA9-14D3-E54C-8139-E4EA6FD43423}"/>
              </a:ext>
            </a:extLst>
          </p:cNvPr>
          <p:cNvSpPr>
            <a:spLocks noGrp="1"/>
          </p:cNvSpPr>
          <p:nvPr>
            <p:ph type="dt" sz="half" idx="10"/>
          </p:nvPr>
        </p:nvSpPr>
        <p:spPr/>
        <p:txBody>
          <a:bodyPr/>
          <a:lstStyle/>
          <a:p>
            <a:fld id="{02AC24A9-CCB6-4F8D-B8DB-C2F3692CFA5A}" type="datetimeFigureOut">
              <a:rPr lang="en-US" smtClean="0"/>
              <a:t>12/11/20</a:t>
            </a:fld>
            <a:endParaRPr lang="en-US"/>
          </a:p>
        </p:txBody>
      </p:sp>
      <p:sp>
        <p:nvSpPr>
          <p:cNvPr id="5" name="Footer Placeholder 4">
            <a:extLst>
              <a:ext uri="{FF2B5EF4-FFF2-40B4-BE49-F238E27FC236}">
                <a16:creationId xmlns:a16="http://schemas.microsoft.com/office/drawing/2014/main" id="{A1DDACAC-7EC4-1142-A250-D31F67E28A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9087B7-4EB2-5646-9941-E394BA9D6D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7152904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DF674-DA01-FE47-AFFF-159304604D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3C70B1-D55A-904B-92DB-EAF1D7C652B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E5C7725-719D-5F43-B081-C32955E3732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ECA168B-2AE7-2F42-A521-AC14BCDE8BAC}"/>
              </a:ext>
            </a:extLst>
          </p:cNvPr>
          <p:cNvSpPr>
            <a:spLocks noGrp="1"/>
          </p:cNvSpPr>
          <p:nvPr>
            <p:ph type="dt" sz="half" idx="10"/>
          </p:nvPr>
        </p:nvSpPr>
        <p:spPr/>
        <p:txBody>
          <a:bodyPr/>
          <a:lstStyle/>
          <a:p>
            <a:fld id="{02AC24A9-CCB6-4F8D-B8DB-C2F3692CFA5A}" type="datetimeFigureOut">
              <a:rPr lang="en-US" smtClean="0"/>
              <a:t>12/11/20</a:t>
            </a:fld>
            <a:endParaRPr lang="en-US"/>
          </a:p>
        </p:txBody>
      </p:sp>
      <p:sp>
        <p:nvSpPr>
          <p:cNvPr id="6" name="Footer Placeholder 5">
            <a:extLst>
              <a:ext uri="{FF2B5EF4-FFF2-40B4-BE49-F238E27FC236}">
                <a16:creationId xmlns:a16="http://schemas.microsoft.com/office/drawing/2014/main" id="{47DA98AB-A131-A64D-AA96-D43E734013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2656AB-63B6-3D4D-8EF2-4453E39FA159}"/>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378484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5102F-AEF3-C248-8B03-F8B6DEDA2DA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16D1F24-9674-5F44-9FDD-A07EFB2781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DFA43EA-C472-884B-94E9-89C5E70D795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B3770E3-533D-AE45-A4E0-6F4702C4F1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427D9B-139B-8D47-8AD1-4258D06F2C9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6DB5B73-EBBF-544C-88A0-43D4F8A5BDE4}"/>
              </a:ext>
            </a:extLst>
          </p:cNvPr>
          <p:cNvSpPr>
            <a:spLocks noGrp="1"/>
          </p:cNvSpPr>
          <p:nvPr>
            <p:ph type="dt" sz="half" idx="10"/>
          </p:nvPr>
        </p:nvSpPr>
        <p:spPr/>
        <p:txBody>
          <a:bodyPr/>
          <a:lstStyle/>
          <a:p>
            <a:fld id="{02AC24A9-CCB6-4F8D-B8DB-C2F3692CFA5A}" type="datetimeFigureOut">
              <a:rPr lang="en-US" smtClean="0"/>
              <a:t>12/11/20</a:t>
            </a:fld>
            <a:endParaRPr lang="en-US"/>
          </a:p>
        </p:txBody>
      </p:sp>
      <p:sp>
        <p:nvSpPr>
          <p:cNvPr id="8" name="Footer Placeholder 7">
            <a:extLst>
              <a:ext uri="{FF2B5EF4-FFF2-40B4-BE49-F238E27FC236}">
                <a16:creationId xmlns:a16="http://schemas.microsoft.com/office/drawing/2014/main" id="{57251116-F1D3-5244-B2B5-4CA6CFF3CB9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482D4B1-2108-1F48-A453-96DFF79B4FD6}"/>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5734340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A0D9E-1694-FC40-8654-B9EC6468986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66B78D0-D044-6248-8C2A-734B7C67D680}"/>
              </a:ext>
            </a:extLst>
          </p:cNvPr>
          <p:cNvSpPr>
            <a:spLocks noGrp="1"/>
          </p:cNvSpPr>
          <p:nvPr>
            <p:ph type="dt" sz="half" idx="10"/>
          </p:nvPr>
        </p:nvSpPr>
        <p:spPr/>
        <p:txBody>
          <a:bodyPr/>
          <a:lstStyle/>
          <a:p>
            <a:fld id="{02AC24A9-CCB6-4F8D-B8DB-C2F3692CFA5A}" type="datetimeFigureOut">
              <a:rPr lang="en-US" smtClean="0"/>
              <a:t>12/11/20</a:t>
            </a:fld>
            <a:endParaRPr lang="en-US"/>
          </a:p>
        </p:txBody>
      </p:sp>
      <p:sp>
        <p:nvSpPr>
          <p:cNvPr id="4" name="Footer Placeholder 3">
            <a:extLst>
              <a:ext uri="{FF2B5EF4-FFF2-40B4-BE49-F238E27FC236}">
                <a16:creationId xmlns:a16="http://schemas.microsoft.com/office/drawing/2014/main" id="{779878B3-AEFA-FA4F-81AD-E6A41CB569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79C48A8-E476-384E-AAC8-C0DE6C64F64F}"/>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126349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9E09A8-9CDD-F140-AEE9-362FFEE24063}"/>
              </a:ext>
            </a:extLst>
          </p:cNvPr>
          <p:cNvSpPr>
            <a:spLocks noGrp="1"/>
          </p:cNvSpPr>
          <p:nvPr>
            <p:ph type="dt" sz="half" idx="10"/>
          </p:nvPr>
        </p:nvSpPr>
        <p:spPr/>
        <p:txBody>
          <a:bodyPr/>
          <a:lstStyle/>
          <a:p>
            <a:fld id="{02AC24A9-CCB6-4F8D-B8DB-C2F3692CFA5A}" type="datetimeFigureOut">
              <a:rPr lang="en-US" smtClean="0"/>
              <a:t>12/11/20</a:t>
            </a:fld>
            <a:endParaRPr lang="en-US"/>
          </a:p>
        </p:txBody>
      </p:sp>
      <p:sp>
        <p:nvSpPr>
          <p:cNvPr id="3" name="Footer Placeholder 2">
            <a:extLst>
              <a:ext uri="{FF2B5EF4-FFF2-40B4-BE49-F238E27FC236}">
                <a16:creationId xmlns:a16="http://schemas.microsoft.com/office/drawing/2014/main" id="{B14993AD-E33C-4540-A59B-44185D9DAC0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8A608EF-100B-2C4F-8B51-61F0E624E446}"/>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304708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92E8E-D134-F645-8663-10AAF64C91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A435F3F-1C6C-F54D-9102-DA8FA9E9AE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BC64C20-3625-8042-BFC8-4484B27434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B203E9-2D88-924E-B306-AD4EE54326BA}"/>
              </a:ext>
            </a:extLst>
          </p:cNvPr>
          <p:cNvSpPr>
            <a:spLocks noGrp="1"/>
          </p:cNvSpPr>
          <p:nvPr>
            <p:ph type="dt" sz="half" idx="10"/>
          </p:nvPr>
        </p:nvSpPr>
        <p:spPr/>
        <p:txBody>
          <a:bodyPr/>
          <a:lstStyle/>
          <a:p>
            <a:fld id="{02AC24A9-CCB6-4F8D-B8DB-C2F3692CFA5A}" type="datetimeFigureOut">
              <a:rPr lang="en-US" smtClean="0"/>
              <a:t>12/11/20</a:t>
            </a:fld>
            <a:endParaRPr lang="en-US" dirty="0"/>
          </a:p>
        </p:txBody>
      </p:sp>
      <p:sp>
        <p:nvSpPr>
          <p:cNvPr id="6" name="Footer Placeholder 5">
            <a:extLst>
              <a:ext uri="{FF2B5EF4-FFF2-40B4-BE49-F238E27FC236}">
                <a16:creationId xmlns:a16="http://schemas.microsoft.com/office/drawing/2014/main" id="{890D1A67-B268-CE48-9F2C-460C22B259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AF869D-2B30-2745-A2D8-2FD3D6015DB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99821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4F442-045E-604E-92A9-AA816E57A3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F4E03EB-438F-C944-B3B1-2674FFB3827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38F7435-E455-9444-B43C-F257040FE0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8EEFD57-7770-3F4F-A142-AC645BCF0A47}"/>
              </a:ext>
            </a:extLst>
          </p:cNvPr>
          <p:cNvSpPr>
            <a:spLocks noGrp="1"/>
          </p:cNvSpPr>
          <p:nvPr>
            <p:ph type="dt" sz="half" idx="10"/>
          </p:nvPr>
        </p:nvSpPr>
        <p:spPr/>
        <p:txBody>
          <a:bodyPr/>
          <a:lstStyle/>
          <a:p>
            <a:fld id="{02AC24A9-CCB6-4F8D-B8DB-C2F3692CFA5A}" type="datetimeFigureOut">
              <a:rPr lang="en-US" smtClean="0"/>
              <a:t>12/11/20</a:t>
            </a:fld>
            <a:endParaRPr lang="en-US"/>
          </a:p>
        </p:txBody>
      </p:sp>
      <p:sp>
        <p:nvSpPr>
          <p:cNvPr id="6" name="Footer Placeholder 5">
            <a:extLst>
              <a:ext uri="{FF2B5EF4-FFF2-40B4-BE49-F238E27FC236}">
                <a16:creationId xmlns:a16="http://schemas.microsoft.com/office/drawing/2014/main" id="{509878B9-CE3D-6442-B80C-3C40170CF2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611516A-32B8-6846-B047-DAF863182F58}"/>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6937876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73907D-EC8E-CB4F-86C9-082F0AF4CB5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B9A4524-030A-0C4B-AAE9-229B8AF50A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0CDE95-C07C-4845-A42F-F4E4EEF24D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12/11/20</a:t>
            </a:fld>
            <a:endParaRPr lang="en-US"/>
          </a:p>
        </p:txBody>
      </p:sp>
      <p:sp>
        <p:nvSpPr>
          <p:cNvPr id="5" name="Footer Placeholder 4">
            <a:extLst>
              <a:ext uri="{FF2B5EF4-FFF2-40B4-BE49-F238E27FC236}">
                <a16:creationId xmlns:a16="http://schemas.microsoft.com/office/drawing/2014/main" id="{6528DF7A-B957-B249-8C51-827E090E3B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82E0B84-82A0-2941-BDBF-80370F0B074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80289549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2DDEA-F9CB-3B49-95B5-FCB773FE400D}"/>
              </a:ext>
            </a:extLst>
          </p:cNvPr>
          <p:cNvSpPr>
            <a:spLocks noGrp="1"/>
          </p:cNvSpPr>
          <p:nvPr>
            <p:ph type="title"/>
          </p:nvPr>
        </p:nvSpPr>
        <p:spPr>
          <a:xfrm>
            <a:off x="7520519" y="1751401"/>
            <a:ext cx="4087306" cy="3355198"/>
          </a:xfrm>
        </p:spPr>
        <p:txBody>
          <a:bodyPr vert="horz" lIns="91440" tIns="45720" rIns="91440" bIns="45720" rtlCol="0" anchor="b">
            <a:normAutofit fontScale="90000"/>
          </a:bodyPr>
          <a:lstStyle/>
          <a:p>
            <a:pPr algn="ctr"/>
            <a:r>
              <a:rPr lang="en-US" sz="4000" b="1" dirty="0">
                <a:latin typeface="Arial" panose="020B0604020202020204" pitchFamily="34" charset="0"/>
                <a:cs typeface="Arial" panose="020B0604020202020204" pitchFamily="34" charset="0"/>
              </a:rPr>
              <a:t>TRENDS IN DRUG OVERDOSES IN THE UNITED STATES</a:t>
            </a:r>
            <a:br>
              <a:rPr lang="en-US" dirty="0"/>
            </a:br>
            <a:endParaRPr lang="en-US" sz="5400" dirty="0"/>
          </a:p>
        </p:txBody>
      </p:sp>
      <p:sp>
        <p:nvSpPr>
          <p:cNvPr id="10" name="Freeform: Shape 9">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A picture containing text, indoor, sitting, beverage&#10;&#10;Description automatically generated">
            <a:extLst>
              <a:ext uri="{FF2B5EF4-FFF2-40B4-BE49-F238E27FC236}">
                <a16:creationId xmlns:a16="http://schemas.microsoft.com/office/drawing/2014/main" id="{E5890FF2-1412-7A4B-B628-9686EDC4AA3E}"/>
              </a:ext>
            </a:extLst>
          </p:cNvPr>
          <p:cNvPicPr>
            <a:picLocks noGrp="1" noChangeAspect="1"/>
          </p:cNvPicPr>
          <p:nvPr>
            <p:ph idx="1"/>
          </p:nvPr>
        </p:nvPicPr>
        <p:blipFill rotWithShape="1">
          <a:blip r:embed="rId2"/>
          <a:srcRect l="16186" r="21042" b="1"/>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
        <p:nvSpPr>
          <p:cNvPr id="6" name="TextBox 5">
            <a:extLst>
              <a:ext uri="{FF2B5EF4-FFF2-40B4-BE49-F238E27FC236}">
                <a16:creationId xmlns:a16="http://schemas.microsoft.com/office/drawing/2014/main" id="{C8CB9C92-A53E-BC4B-91A7-0A80D418C0C0}"/>
              </a:ext>
            </a:extLst>
          </p:cNvPr>
          <p:cNvSpPr txBox="1"/>
          <p:nvPr/>
        </p:nvSpPr>
        <p:spPr>
          <a:xfrm>
            <a:off x="9114183" y="248478"/>
            <a:ext cx="1347485" cy="369332"/>
          </a:xfrm>
          <a:prstGeom prst="rect">
            <a:avLst/>
          </a:prstGeom>
          <a:noFill/>
        </p:spPr>
        <p:txBody>
          <a:bodyPr wrap="none" rtlCol="0">
            <a:spAutoFit/>
          </a:bodyPr>
          <a:lstStyle/>
          <a:p>
            <a:r>
              <a:rPr lang="en-US" b="1" dirty="0">
                <a:latin typeface="Arial" panose="020B0604020202020204" pitchFamily="34" charset="0"/>
                <a:cs typeface="Arial" panose="020B0604020202020204" pitchFamily="34" charset="0"/>
              </a:rPr>
              <a:t>GROUP 12</a:t>
            </a:r>
            <a:endParaRPr lang="en-US" dirty="0"/>
          </a:p>
        </p:txBody>
      </p:sp>
      <p:sp>
        <p:nvSpPr>
          <p:cNvPr id="7" name="Rectangle 6">
            <a:extLst>
              <a:ext uri="{FF2B5EF4-FFF2-40B4-BE49-F238E27FC236}">
                <a16:creationId xmlns:a16="http://schemas.microsoft.com/office/drawing/2014/main" id="{10A49BD2-69FC-2940-8FC6-9C6F4669157B}"/>
              </a:ext>
            </a:extLst>
          </p:cNvPr>
          <p:cNvSpPr/>
          <p:nvPr/>
        </p:nvSpPr>
        <p:spPr>
          <a:xfrm>
            <a:off x="5663147" y="6344266"/>
            <a:ext cx="6391878" cy="313932"/>
          </a:xfrm>
          <a:prstGeom prst="rect">
            <a:avLst/>
          </a:prstGeom>
        </p:spPr>
        <p:txBody>
          <a:bodyPr wrap="none">
            <a:spAutoFit/>
          </a:bodyPr>
          <a:lstStyle/>
          <a:p>
            <a:pPr algn="ctr">
              <a:lnSpc>
                <a:spcPct val="90000"/>
              </a:lnSpc>
            </a:pPr>
            <a:r>
              <a:rPr lang="en-US" sz="1600" dirty="0"/>
              <a:t>Prepared by </a:t>
            </a:r>
            <a:r>
              <a:rPr lang="en-US" sz="1600" dirty="0" err="1"/>
              <a:t>Shimsy</a:t>
            </a:r>
            <a:r>
              <a:rPr lang="en-US" sz="1600" dirty="0"/>
              <a:t> </a:t>
            </a:r>
            <a:r>
              <a:rPr lang="en-US" sz="1600" dirty="0" err="1"/>
              <a:t>Varkey</a:t>
            </a:r>
            <a:r>
              <a:rPr lang="en-US" sz="1600" dirty="0"/>
              <a:t>, Sam </a:t>
            </a:r>
            <a:r>
              <a:rPr lang="en-US" sz="1600" dirty="0" err="1"/>
              <a:t>Jebreen</a:t>
            </a:r>
            <a:r>
              <a:rPr lang="en-US" sz="1600" dirty="0"/>
              <a:t>, Justin Chow, Zhanna Kirbakayeva</a:t>
            </a:r>
          </a:p>
        </p:txBody>
      </p:sp>
    </p:spTree>
    <p:extLst>
      <p:ext uri="{BB962C8B-B14F-4D97-AF65-F5344CB8AC3E}">
        <p14:creationId xmlns:p14="http://schemas.microsoft.com/office/powerpoint/2010/main" val="12704367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text, indoor, sitting, beverage&#10;&#10;Description automatically generated">
            <a:extLst>
              <a:ext uri="{FF2B5EF4-FFF2-40B4-BE49-F238E27FC236}">
                <a16:creationId xmlns:a16="http://schemas.microsoft.com/office/drawing/2014/main" id="{E5890FF2-1412-7A4B-B628-9686EDC4AA3E}"/>
              </a:ext>
            </a:extLst>
          </p:cNvPr>
          <p:cNvPicPr>
            <a:picLocks noGrp="1" noChangeAspect="1"/>
          </p:cNvPicPr>
          <p:nvPr>
            <p:ph idx="1"/>
          </p:nvPr>
        </p:nvPicPr>
        <p:blipFill rotWithShape="1">
          <a:blip r:embed="rId3">
            <a:alphaModFix amt="35000"/>
          </a:blip>
          <a:srcRect t="8163"/>
          <a:stretch/>
        </p:blipFill>
        <p:spPr>
          <a:xfrm>
            <a:off x="20" y="1"/>
            <a:ext cx="12191980" cy="6857999"/>
          </a:xfrm>
          <a:prstGeom prst="rect">
            <a:avLst/>
          </a:prstGeom>
        </p:spPr>
      </p:pic>
      <p:sp>
        <p:nvSpPr>
          <p:cNvPr id="2" name="Title 1">
            <a:extLst>
              <a:ext uri="{FF2B5EF4-FFF2-40B4-BE49-F238E27FC236}">
                <a16:creationId xmlns:a16="http://schemas.microsoft.com/office/drawing/2014/main" id="{4F62DDEA-F9CB-3B49-95B5-FCB773FE400D}"/>
              </a:ext>
            </a:extLst>
          </p:cNvPr>
          <p:cNvSpPr>
            <a:spLocks noGrp="1"/>
          </p:cNvSpPr>
          <p:nvPr>
            <p:ph type="title"/>
          </p:nvPr>
        </p:nvSpPr>
        <p:spPr>
          <a:xfrm>
            <a:off x="838201" y="1065862"/>
            <a:ext cx="3313164" cy="4726276"/>
          </a:xfrm>
        </p:spPr>
        <p:txBody>
          <a:bodyPr vert="horz" lIns="91440" tIns="45720" rIns="91440" bIns="45720" rtlCol="0" anchor="ctr">
            <a:normAutofit/>
          </a:bodyPr>
          <a:lstStyle/>
          <a:p>
            <a:pPr algn="ctr"/>
            <a:r>
              <a:rPr lang="en-US" sz="3600" b="1" dirty="0">
                <a:solidFill>
                  <a:srgbClr val="FFFFFF"/>
                </a:solidFill>
                <a:latin typeface="Arial" panose="020B0604020202020204" pitchFamily="34" charset="0"/>
                <a:cs typeface="Arial" panose="020B0604020202020204" pitchFamily="34" charset="0"/>
              </a:rPr>
              <a:t>PROJECT DESCRIPTION</a:t>
            </a:r>
            <a:br>
              <a:rPr lang="en-US" sz="4000" dirty="0">
                <a:solidFill>
                  <a:srgbClr val="FFFFFF"/>
                </a:solidFill>
              </a:rPr>
            </a:br>
            <a:endParaRPr lang="en-US" sz="4000" dirty="0">
              <a:solidFill>
                <a:srgbClr val="FFFFFF"/>
              </a:solidFill>
            </a:endParaRPr>
          </a:p>
        </p:txBody>
      </p:sp>
      <p:cxnSp>
        <p:nvCxnSpPr>
          <p:cNvPr id="21" name="Straight Connector 20">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F69E5D2A-FB80-4645-B4F7-A9405ACD6B59}"/>
              </a:ext>
            </a:extLst>
          </p:cNvPr>
          <p:cNvSpPr txBox="1"/>
          <p:nvPr/>
        </p:nvSpPr>
        <p:spPr>
          <a:xfrm>
            <a:off x="5155379" y="1065862"/>
            <a:ext cx="6198419" cy="4726276"/>
          </a:xfrm>
          <a:prstGeom prst="rect">
            <a:avLst/>
          </a:prstGeom>
        </p:spPr>
        <p:txBody>
          <a:bodyPr vert="horz" lIns="91440" tIns="45720" rIns="91440" bIns="45720" rtlCol="0" anchor="ctr">
            <a:normAutofit/>
          </a:bodyPr>
          <a:lstStyle/>
          <a:p>
            <a:pPr>
              <a:lnSpc>
                <a:spcPct val="90000"/>
              </a:lnSpc>
              <a:spcAft>
                <a:spcPts val="600"/>
              </a:spcAft>
            </a:pPr>
            <a:r>
              <a:rPr lang="en-US" sz="2400" dirty="0">
                <a:solidFill>
                  <a:srgbClr val="FFFFFF"/>
                </a:solidFill>
              </a:rPr>
              <a:t>This project is intended to analyzes the CDC's drug overdose death rate in the United States. </a:t>
            </a:r>
          </a:p>
        </p:txBody>
      </p:sp>
      <p:sp>
        <p:nvSpPr>
          <p:cNvPr id="6" name="TextBox 5">
            <a:extLst>
              <a:ext uri="{FF2B5EF4-FFF2-40B4-BE49-F238E27FC236}">
                <a16:creationId xmlns:a16="http://schemas.microsoft.com/office/drawing/2014/main" id="{C8CB9C92-A53E-BC4B-91A7-0A80D418C0C0}"/>
              </a:ext>
            </a:extLst>
          </p:cNvPr>
          <p:cNvSpPr txBox="1"/>
          <p:nvPr/>
        </p:nvSpPr>
        <p:spPr>
          <a:xfrm>
            <a:off x="5155379" y="1065862"/>
            <a:ext cx="5744685" cy="4726276"/>
          </a:xfrm>
          <a:prstGeom prst="rect">
            <a:avLst/>
          </a:prstGeom>
        </p:spPr>
        <p:txBody>
          <a:bodyPr vert="horz" lIns="91440" tIns="45720" rIns="91440" bIns="45720" rtlCol="0" anchor="ctr">
            <a:normAutofit/>
          </a:bodyPr>
          <a:lstStyle/>
          <a:p>
            <a:pPr>
              <a:lnSpc>
                <a:spcPct val="90000"/>
              </a:lnSpc>
              <a:spcAft>
                <a:spcPts val="600"/>
              </a:spcAft>
            </a:pPr>
            <a:endParaRPr lang="en-US" sz="2000" dirty="0">
              <a:solidFill>
                <a:srgbClr val="FFFFFF"/>
              </a:solidFill>
            </a:endParaRPr>
          </a:p>
        </p:txBody>
      </p:sp>
      <p:sp>
        <p:nvSpPr>
          <p:cNvPr id="7" name="Rectangle 6">
            <a:extLst>
              <a:ext uri="{FF2B5EF4-FFF2-40B4-BE49-F238E27FC236}">
                <a16:creationId xmlns:a16="http://schemas.microsoft.com/office/drawing/2014/main" id="{10A49BD2-69FC-2940-8FC6-9C6F4669157B}"/>
              </a:ext>
            </a:extLst>
          </p:cNvPr>
          <p:cNvSpPr/>
          <p:nvPr/>
        </p:nvSpPr>
        <p:spPr>
          <a:xfrm>
            <a:off x="20" y="6172201"/>
            <a:ext cx="12191980" cy="685799"/>
          </a:xfrm>
          <a:prstGeom prst="rect">
            <a:avLst/>
          </a:prstGeom>
          <a:solidFill>
            <a:srgbClr val="000000">
              <a:alpha val="50000"/>
            </a:srgbClr>
          </a:solidFill>
          <a:ln>
            <a:noFill/>
          </a:ln>
        </p:spPr>
        <p:txBody>
          <a:bodyPr wrap="square">
            <a:noAutofit/>
          </a:bodyPr>
          <a:lstStyle/>
          <a:p>
            <a:pPr algn="ctr">
              <a:lnSpc>
                <a:spcPct val="90000"/>
              </a:lnSpc>
              <a:spcAft>
                <a:spcPts val="600"/>
              </a:spcAft>
            </a:pPr>
            <a:endParaRPr lang="en-US" sz="1300" dirty="0">
              <a:solidFill>
                <a:srgbClr val="FFFFFF"/>
              </a:solidFill>
            </a:endParaRPr>
          </a:p>
        </p:txBody>
      </p:sp>
      <p:sp>
        <p:nvSpPr>
          <p:cNvPr id="8" name="TextBox 7">
            <a:extLst>
              <a:ext uri="{FF2B5EF4-FFF2-40B4-BE49-F238E27FC236}">
                <a16:creationId xmlns:a16="http://schemas.microsoft.com/office/drawing/2014/main" id="{029775D9-D4D4-1B4A-A48A-15F77117E144}"/>
              </a:ext>
            </a:extLst>
          </p:cNvPr>
          <p:cNvSpPr txBox="1"/>
          <p:nvPr/>
        </p:nvSpPr>
        <p:spPr>
          <a:xfrm>
            <a:off x="8656998" y="6172200"/>
            <a:ext cx="2894831" cy="369332"/>
          </a:xfrm>
          <a:prstGeom prst="rect">
            <a:avLst/>
          </a:prstGeom>
          <a:noFill/>
        </p:spPr>
        <p:txBody>
          <a:bodyPr wrap="none" rtlCol="0">
            <a:spAutoFit/>
          </a:bodyPr>
          <a:lstStyle/>
          <a:p>
            <a:pPr>
              <a:spcAft>
                <a:spcPts val="600"/>
              </a:spcAft>
            </a:pPr>
            <a:r>
              <a:rPr lang="en-US" dirty="0"/>
              <a:t>THE CDC | HEALTHDATA.GOV</a:t>
            </a:r>
            <a:endParaRPr lang="en-US"/>
          </a:p>
        </p:txBody>
      </p:sp>
    </p:spTree>
    <p:extLst>
      <p:ext uri="{BB962C8B-B14F-4D97-AF65-F5344CB8AC3E}">
        <p14:creationId xmlns:p14="http://schemas.microsoft.com/office/powerpoint/2010/main" val="39355952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text, indoor, sitting, beverage&#10;&#10;Description automatically generated">
            <a:extLst>
              <a:ext uri="{FF2B5EF4-FFF2-40B4-BE49-F238E27FC236}">
                <a16:creationId xmlns:a16="http://schemas.microsoft.com/office/drawing/2014/main" id="{E5890FF2-1412-7A4B-B628-9686EDC4AA3E}"/>
              </a:ext>
            </a:extLst>
          </p:cNvPr>
          <p:cNvPicPr>
            <a:picLocks noGrp="1" noChangeAspect="1"/>
          </p:cNvPicPr>
          <p:nvPr>
            <p:ph idx="1"/>
          </p:nvPr>
        </p:nvPicPr>
        <p:blipFill rotWithShape="1">
          <a:blip r:embed="rId3">
            <a:alphaModFix amt="35000"/>
          </a:blip>
          <a:srcRect t="8163"/>
          <a:stretch/>
        </p:blipFill>
        <p:spPr>
          <a:xfrm>
            <a:off x="20" y="1"/>
            <a:ext cx="12191980" cy="6857999"/>
          </a:xfrm>
          <a:prstGeom prst="rect">
            <a:avLst/>
          </a:prstGeom>
        </p:spPr>
      </p:pic>
      <p:sp>
        <p:nvSpPr>
          <p:cNvPr id="2" name="Title 1">
            <a:extLst>
              <a:ext uri="{FF2B5EF4-FFF2-40B4-BE49-F238E27FC236}">
                <a16:creationId xmlns:a16="http://schemas.microsoft.com/office/drawing/2014/main" id="{4F62DDEA-F9CB-3B49-95B5-FCB773FE400D}"/>
              </a:ext>
            </a:extLst>
          </p:cNvPr>
          <p:cNvSpPr>
            <a:spLocks noGrp="1"/>
          </p:cNvSpPr>
          <p:nvPr>
            <p:ph type="title"/>
          </p:nvPr>
        </p:nvSpPr>
        <p:spPr>
          <a:xfrm>
            <a:off x="4349581" y="-303363"/>
            <a:ext cx="7406097" cy="2358387"/>
          </a:xfrm>
        </p:spPr>
        <p:txBody>
          <a:bodyPr vert="horz" lIns="91440" tIns="45720" rIns="91440" bIns="45720" rtlCol="0" anchor="ctr">
            <a:normAutofit/>
          </a:bodyPr>
          <a:lstStyle/>
          <a:p>
            <a:pPr algn="r"/>
            <a:br>
              <a:rPr lang="en-US" sz="2000" dirty="0">
                <a:latin typeface="Arial" panose="020B0604020202020204" pitchFamily="34" charset="0"/>
                <a:cs typeface="Arial" panose="020B0604020202020204" pitchFamily="34" charset="0"/>
              </a:rPr>
            </a:br>
            <a:r>
              <a:rPr lang="en-US" sz="3600" b="1" dirty="0">
                <a:latin typeface="Arial" panose="020B0604020202020204" pitchFamily="34" charset="0"/>
                <a:cs typeface="Arial" panose="020B0604020202020204" pitchFamily="34" charset="0"/>
              </a:rPr>
              <a:t>ACCUMULATED DRUG DEATHS IN THE U.S. [2016-2019] </a:t>
            </a:r>
            <a:endParaRPr lang="en-US" sz="2800" b="1" dirty="0">
              <a:solidFill>
                <a:srgbClr val="FFFFFF"/>
              </a:solidFill>
              <a:latin typeface="Arial" panose="020B0604020202020204" pitchFamily="34" charset="0"/>
              <a:cs typeface="Arial" panose="020B0604020202020204" pitchFamily="34" charset="0"/>
            </a:endParaRPr>
          </a:p>
        </p:txBody>
      </p:sp>
      <p:cxnSp>
        <p:nvCxnSpPr>
          <p:cNvPr id="14" name="Straight Connector 13">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C8CB9C92-A53E-BC4B-91A7-0A80D418C0C0}"/>
              </a:ext>
            </a:extLst>
          </p:cNvPr>
          <p:cNvSpPr txBox="1"/>
          <p:nvPr/>
        </p:nvSpPr>
        <p:spPr>
          <a:xfrm>
            <a:off x="5155379" y="1065862"/>
            <a:ext cx="5744685" cy="4726276"/>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endParaRPr lang="en-US" sz="2000" dirty="0">
              <a:solidFill>
                <a:srgbClr val="FFFFFF"/>
              </a:solidFill>
            </a:endParaRPr>
          </a:p>
        </p:txBody>
      </p:sp>
      <p:sp>
        <p:nvSpPr>
          <p:cNvPr id="7" name="Rectangle 6">
            <a:extLst>
              <a:ext uri="{FF2B5EF4-FFF2-40B4-BE49-F238E27FC236}">
                <a16:creationId xmlns:a16="http://schemas.microsoft.com/office/drawing/2014/main" id="{10A49BD2-69FC-2940-8FC6-9C6F4669157B}"/>
              </a:ext>
            </a:extLst>
          </p:cNvPr>
          <p:cNvSpPr/>
          <p:nvPr/>
        </p:nvSpPr>
        <p:spPr>
          <a:xfrm>
            <a:off x="20" y="6172201"/>
            <a:ext cx="12191980" cy="685799"/>
          </a:xfrm>
          <a:prstGeom prst="rect">
            <a:avLst/>
          </a:prstGeom>
          <a:solidFill>
            <a:srgbClr val="000000">
              <a:alpha val="50000"/>
            </a:srgbClr>
          </a:solidFill>
          <a:ln>
            <a:noFill/>
          </a:ln>
        </p:spPr>
        <p:txBody>
          <a:bodyPr wrap="square">
            <a:noAutofit/>
          </a:bodyPr>
          <a:lstStyle/>
          <a:p>
            <a:pPr algn="ctr">
              <a:lnSpc>
                <a:spcPct val="90000"/>
              </a:lnSpc>
              <a:spcAft>
                <a:spcPts val="600"/>
              </a:spcAft>
            </a:pPr>
            <a:endParaRPr lang="en-US" sz="1300" dirty="0">
              <a:solidFill>
                <a:srgbClr val="FFFFFF"/>
              </a:solidFill>
            </a:endParaRPr>
          </a:p>
        </p:txBody>
      </p:sp>
      <p:pic>
        <p:nvPicPr>
          <p:cNvPr id="4" name="Picture 3">
            <a:extLst>
              <a:ext uri="{FF2B5EF4-FFF2-40B4-BE49-F238E27FC236}">
                <a16:creationId xmlns:a16="http://schemas.microsoft.com/office/drawing/2014/main" id="{65ECC131-53B4-024A-8EBA-30C9977EC760}"/>
              </a:ext>
            </a:extLst>
          </p:cNvPr>
          <p:cNvPicPr>
            <a:picLocks noChangeAspect="1"/>
          </p:cNvPicPr>
          <p:nvPr/>
        </p:nvPicPr>
        <p:blipFill>
          <a:blip r:embed="rId4"/>
          <a:stretch>
            <a:fillRect/>
          </a:stretch>
        </p:blipFill>
        <p:spPr>
          <a:xfrm>
            <a:off x="0" y="2055024"/>
            <a:ext cx="12192000" cy="3962717"/>
          </a:xfrm>
          <a:prstGeom prst="rect">
            <a:avLst/>
          </a:prstGeom>
        </p:spPr>
      </p:pic>
    </p:spTree>
    <p:extLst>
      <p:ext uri="{BB962C8B-B14F-4D97-AF65-F5344CB8AC3E}">
        <p14:creationId xmlns:p14="http://schemas.microsoft.com/office/powerpoint/2010/main" val="3302661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text, indoor, sitting, beverage&#10;&#10;Description automatically generated">
            <a:extLst>
              <a:ext uri="{FF2B5EF4-FFF2-40B4-BE49-F238E27FC236}">
                <a16:creationId xmlns:a16="http://schemas.microsoft.com/office/drawing/2014/main" id="{E5890FF2-1412-7A4B-B628-9686EDC4AA3E}"/>
              </a:ext>
            </a:extLst>
          </p:cNvPr>
          <p:cNvPicPr>
            <a:picLocks noGrp="1" noChangeAspect="1"/>
          </p:cNvPicPr>
          <p:nvPr>
            <p:ph idx="1"/>
          </p:nvPr>
        </p:nvPicPr>
        <p:blipFill rotWithShape="1">
          <a:blip r:embed="rId3">
            <a:alphaModFix amt="35000"/>
          </a:blip>
          <a:srcRect t="8163"/>
          <a:stretch/>
        </p:blipFill>
        <p:spPr>
          <a:xfrm>
            <a:off x="20" y="1"/>
            <a:ext cx="12191980" cy="6857999"/>
          </a:xfrm>
          <a:prstGeom prst="rect">
            <a:avLst/>
          </a:prstGeom>
        </p:spPr>
      </p:pic>
      <p:sp>
        <p:nvSpPr>
          <p:cNvPr id="2" name="Title 1">
            <a:extLst>
              <a:ext uri="{FF2B5EF4-FFF2-40B4-BE49-F238E27FC236}">
                <a16:creationId xmlns:a16="http://schemas.microsoft.com/office/drawing/2014/main" id="{4F62DDEA-F9CB-3B49-95B5-FCB773FE400D}"/>
              </a:ext>
            </a:extLst>
          </p:cNvPr>
          <p:cNvSpPr>
            <a:spLocks noGrp="1"/>
          </p:cNvSpPr>
          <p:nvPr>
            <p:ph type="title"/>
          </p:nvPr>
        </p:nvSpPr>
        <p:spPr>
          <a:xfrm>
            <a:off x="1606379" y="-388855"/>
            <a:ext cx="10480710" cy="2358387"/>
          </a:xfrm>
        </p:spPr>
        <p:txBody>
          <a:bodyPr vert="horz" lIns="91440" tIns="45720" rIns="91440" bIns="45720" rtlCol="0" anchor="ctr">
            <a:normAutofit/>
          </a:bodyPr>
          <a:lstStyle/>
          <a:p>
            <a:pPr algn="r"/>
            <a:r>
              <a:rPr lang="en-US" sz="3200" b="1" dirty="0">
                <a:latin typeface="Arial" panose="020B0604020202020204" pitchFamily="34" charset="0"/>
                <a:cs typeface="Arial" panose="020B0604020202020204" pitchFamily="34" charset="0"/>
              </a:rPr>
              <a:t>PRESCRIPTION DRUGS OVERDOSE RATES ARE HIGHER AMONG THE OTHER DRUG TYPES </a:t>
            </a:r>
            <a:endParaRPr lang="en-US" sz="2400" dirty="0">
              <a:solidFill>
                <a:srgbClr val="FFFFFF"/>
              </a:solidFill>
              <a:latin typeface="Arial" panose="020B0604020202020204" pitchFamily="34" charset="0"/>
              <a:cs typeface="Arial" panose="020B0604020202020204" pitchFamily="34" charset="0"/>
            </a:endParaRPr>
          </a:p>
        </p:txBody>
      </p:sp>
      <p:cxnSp>
        <p:nvCxnSpPr>
          <p:cNvPr id="14" name="Straight Connector 13">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C8CB9C92-A53E-BC4B-91A7-0A80D418C0C0}"/>
              </a:ext>
            </a:extLst>
          </p:cNvPr>
          <p:cNvSpPr txBox="1"/>
          <p:nvPr/>
        </p:nvSpPr>
        <p:spPr>
          <a:xfrm>
            <a:off x="5155379" y="1065862"/>
            <a:ext cx="5744685" cy="4726276"/>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endParaRPr lang="en-US" sz="2000" dirty="0">
              <a:solidFill>
                <a:srgbClr val="FFFFFF"/>
              </a:solidFill>
            </a:endParaRPr>
          </a:p>
        </p:txBody>
      </p:sp>
      <p:sp>
        <p:nvSpPr>
          <p:cNvPr id="7" name="Rectangle 6">
            <a:extLst>
              <a:ext uri="{FF2B5EF4-FFF2-40B4-BE49-F238E27FC236}">
                <a16:creationId xmlns:a16="http://schemas.microsoft.com/office/drawing/2014/main" id="{10A49BD2-69FC-2940-8FC6-9C6F4669157B}"/>
              </a:ext>
            </a:extLst>
          </p:cNvPr>
          <p:cNvSpPr/>
          <p:nvPr/>
        </p:nvSpPr>
        <p:spPr>
          <a:xfrm>
            <a:off x="20" y="6172201"/>
            <a:ext cx="12191980" cy="685799"/>
          </a:xfrm>
          <a:prstGeom prst="rect">
            <a:avLst/>
          </a:prstGeom>
          <a:solidFill>
            <a:srgbClr val="000000">
              <a:alpha val="50000"/>
            </a:srgbClr>
          </a:solidFill>
          <a:ln>
            <a:noFill/>
          </a:ln>
        </p:spPr>
        <p:txBody>
          <a:bodyPr wrap="square">
            <a:noAutofit/>
          </a:bodyPr>
          <a:lstStyle/>
          <a:p>
            <a:pPr algn="ctr">
              <a:lnSpc>
                <a:spcPct val="90000"/>
              </a:lnSpc>
              <a:spcAft>
                <a:spcPts val="600"/>
              </a:spcAft>
            </a:pPr>
            <a:endParaRPr lang="en-US" sz="1300" dirty="0">
              <a:solidFill>
                <a:srgbClr val="FFFFFF"/>
              </a:solidFill>
            </a:endParaRPr>
          </a:p>
        </p:txBody>
      </p:sp>
      <p:pic>
        <p:nvPicPr>
          <p:cNvPr id="10" name="Picture 9" descr="Chart, bar chart&#10;&#10;Description automatically generated">
            <a:extLst>
              <a:ext uri="{FF2B5EF4-FFF2-40B4-BE49-F238E27FC236}">
                <a16:creationId xmlns:a16="http://schemas.microsoft.com/office/drawing/2014/main" id="{7BF6CEEE-37EF-4542-989C-B8656F41D8A5}"/>
              </a:ext>
            </a:extLst>
          </p:cNvPr>
          <p:cNvPicPr/>
          <p:nvPr/>
        </p:nvPicPr>
        <p:blipFill>
          <a:blip r:embed="rId4"/>
          <a:stretch>
            <a:fillRect/>
          </a:stretch>
        </p:blipFill>
        <p:spPr>
          <a:xfrm>
            <a:off x="3224144" y="1751331"/>
            <a:ext cx="5943600" cy="4420870"/>
          </a:xfrm>
          <a:prstGeom prst="rect">
            <a:avLst/>
          </a:prstGeom>
        </p:spPr>
      </p:pic>
    </p:spTree>
    <p:extLst>
      <p:ext uri="{BB962C8B-B14F-4D97-AF65-F5344CB8AC3E}">
        <p14:creationId xmlns:p14="http://schemas.microsoft.com/office/powerpoint/2010/main" val="37480876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text, indoor, sitting, beverage&#10;&#10;Description automatically generated">
            <a:extLst>
              <a:ext uri="{FF2B5EF4-FFF2-40B4-BE49-F238E27FC236}">
                <a16:creationId xmlns:a16="http://schemas.microsoft.com/office/drawing/2014/main" id="{E5890FF2-1412-7A4B-B628-9686EDC4AA3E}"/>
              </a:ext>
            </a:extLst>
          </p:cNvPr>
          <p:cNvPicPr>
            <a:picLocks noGrp="1" noChangeAspect="1"/>
          </p:cNvPicPr>
          <p:nvPr>
            <p:ph idx="1"/>
          </p:nvPr>
        </p:nvPicPr>
        <p:blipFill rotWithShape="1">
          <a:blip r:embed="rId3">
            <a:alphaModFix amt="35000"/>
          </a:blip>
          <a:srcRect t="8163"/>
          <a:stretch/>
        </p:blipFill>
        <p:spPr>
          <a:xfrm>
            <a:off x="20" y="1"/>
            <a:ext cx="12191980" cy="6857999"/>
          </a:xfrm>
          <a:prstGeom prst="rect">
            <a:avLst/>
          </a:prstGeom>
        </p:spPr>
      </p:pic>
      <p:sp>
        <p:nvSpPr>
          <p:cNvPr id="2" name="Title 1">
            <a:extLst>
              <a:ext uri="{FF2B5EF4-FFF2-40B4-BE49-F238E27FC236}">
                <a16:creationId xmlns:a16="http://schemas.microsoft.com/office/drawing/2014/main" id="{4F62DDEA-F9CB-3B49-95B5-FCB773FE400D}"/>
              </a:ext>
            </a:extLst>
          </p:cNvPr>
          <p:cNvSpPr>
            <a:spLocks noGrp="1"/>
          </p:cNvSpPr>
          <p:nvPr>
            <p:ph type="title"/>
          </p:nvPr>
        </p:nvSpPr>
        <p:spPr>
          <a:xfrm>
            <a:off x="1680522" y="-493396"/>
            <a:ext cx="10511479" cy="2358387"/>
          </a:xfrm>
        </p:spPr>
        <p:txBody>
          <a:bodyPr vert="horz" lIns="91440" tIns="45720" rIns="91440" bIns="45720" rtlCol="0" anchor="ctr">
            <a:normAutofit/>
          </a:bodyPr>
          <a:lstStyle/>
          <a:p>
            <a:pPr algn="r"/>
            <a:r>
              <a:rPr lang="en-US" sz="3200" b="1" dirty="0">
                <a:latin typeface="Arial" panose="020B0604020202020204" pitchFamily="34" charset="0"/>
                <a:cs typeface="Arial" panose="020B0604020202020204" pitchFamily="34" charset="0"/>
              </a:rPr>
              <a:t>FULL STATE GRAPH FOR DRUG TYPE AND YEAR </a:t>
            </a:r>
            <a:endParaRPr lang="en-US" sz="2400" b="1" dirty="0">
              <a:solidFill>
                <a:srgbClr val="FFFFFF"/>
              </a:solidFill>
              <a:latin typeface="Arial" panose="020B0604020202020204" pitchFamily="34" charset="0"/>
              <a:cs typeface="Arial" panose="020B0604020202020204" pitchFamily="34" charset="0"/>
            </a:endParaRPr>
          </a:p>
        </p:txBody>
      </p:sp>
      <p:cxnSp>
        <p:nvCxnSpPr>
          <p:cNvPr id="14" name="Straight Connector 13">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C8CB9C92-A53E-BC4B-91A7-0A80D418C0C0}"/>
              </a:ext>
            </a:extLst>
          </p:cNvPr>
          <p:cNvSpPr txBox="1"/>
          <p:nvPr/>
        </p:nvSpPr>
        <p:spPr>
          <a:xfrm>
            <a:off x="5155379" y="1065862"/>
            <a:ext cx="5744685" cy="4726276"/>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endParaRPr lang="en-US" sz="2000" dirty="0">
              <a:solidFill>
                <a:srgbClr val="FFFFFF"/>
              </a:solidFill>
            </a:endParaRPr>
          </a:p>
        </p:txBody>
      </p:sp>
      <p:sp>
        <p:nvSpPr>
          <p:cNvPr id="7" name="Rectangle 6">
            <a:extLst>
              <a:ext uri="{FF2B5EF4-FFF2-40B4-BE49-F238E27FC236}">
                <a16:creationId xmlns:a16="http://schemas.microsoft.com/office/drawing/2014/main" id="{10A49BD2-69FC-2940-8FC6-9C6F4669157B}"/>
              </a:ext>
            </a:extLst>
          </p:cNvPr>
          <p:cNvSpPr/>
          <p:nvPr/>
        </p:nvSpPr>
        <p:spPr>
          <a:xfrm>
            <a:off x="20" y="6172201"/>
            <a:ext cx="12191980" cy="685799"/>
          </a:xfrm>
          <a:prstGeom prst="rect">
            <a:avLst/>
          </a:prstGeom>
          <a:solidFill>
            <a:srgbClr val="000000">
              <a:alpha val="50000"/>
            </a:srgbClr>
          </a:solidFill>
          <a:ln>
            <a:noFill/>
          </a:ln>
        </p:spPr>
        <p:txBody>
          <a:bodyPr wrap="square">
            <a:noAutofit/>
          </a:bodyPr>
          <a:lstStyle/>
          <a:p>
            <a:pPr algn="ctr">
              <a:lnSpc>
                <a:spcPct val="90000"/>
              </a:lnSpc>
              <a:spcAft>
                <a:spcPts val="600"/>
              </a:spcAft>
            </a:pPr>
            <a:endParaRPr lang="en-US" sz="1300" dirty="0">
              <a:solidFill>
                <a:srgbClr val="FFFFFF"/>
              </a:solidFill>
            </a:endParaRPr>
          </a:p>
        </p:txBody>
      </p:sp>
      <p:pic>
        <p:nvPicPr>
          <p:cNvPr id="9" name="Picture 8" descr="Chart, bar chart&#10;&#10;Description automatically generated">
            <a:extLst>
              <a:ext uri="{FF2B5EF4-FFF2-40B4-BE49-F238E27FC236}">
                <a16:creationId xmlns:a16="http://schemas.microsoft.com/office/drawing/2014/main" id="{56182A90-909B-1341-B602-CAE20A996F97}"/>
              </a:ext>
            </a:extLst>
          </p:cNvPr>
          <p:cNvPicPr>
            <a:picLocks noChangeAspect="1"/>
          </p:cNvPicPr>
          <p:nvPr/>
        </p:nvPicPr>
        <p:blipFill>
          <a:blip r:embed="rId4"/>
          <a:stretch>
            <a:fillRect/>
          </a:stretch>
        </p:blipFill>
        <p:spPr>
          <a:xfrm>
            <a:off x="0" y="1358840"/>
            <a:ext cx="12192000" cy="4140319"/>
          </a:xfrm>
          <a:prstGeom prst="rect">
            <a:avLst/>
          </a:prstGeom>
        </p:spPr>
      </p:pic>
    </p:spTree>
    <p:extLst>
      <p:ext uri="{BB962C8B-B14F-4D97-AF65-F5344CB8AC3E}">
        <p14:creationId xmlns:p14="http://schemas.microsoft.com/office/powerpoint/2010/main" val="40871645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text, indoor, sitting, beverage&#10;&#10;Description automatically generated">
            <a:extLst>
              <a:ext uri="{FF2B5EF4-FFF2-40B4-BE49-F238E27FC236}">
                <a16:creationId xmlns:a16="http://schemas.microsoft.com/office/drawing/2014/main" id="{E5890FF2-1412-7A4B-B628-9686EDC4AA3E}"/>
              </a:ext>
            </a:extLst>
          </p:cNvPr>
          <p:cNvPicPr>
            <a:picLocks noGrp="1" noChangeAspect="1"/>
          </p:cNvPicPr>
          <p:nvPr>
            <p:ph idx="1"/>
          </p:nvPr>
        </p:nvPicPr>
        <p:blipFill rotWithShape="1">
          <a:blip r:embed="rId3">
            <a:alphaModFix amt="35000"/>
          </a:blip>
          <a:srcRect t="8163"/>
          <a:stretch/>
        </p:blipFill>
        <p:spPr>
          <a:xfrm>
            <a:off x="20" y="1"/>
            <a:ext cx="12191980" cy="6857999"/>
          </a:xfrm>
          <a:prstGeom prst="rect">
            <a:avLst/>
          </a:prstGeom>
        </p:spPr>
      </p:pic>
      <p:sp>
        <p:nvSpPr>
          <p:cNvPr id="2" name="Title 1">
            <a:extLst>
              <a:ext uri="{FF2B5EF4-FFF2-40B4-BE49-F238E27FC236}">
                <a16:creationId xmlns:a16="http://schemas.microsoft.com/office/drawing/2014/main" id="{4F62DDEA-F9CB-3B49-95B5-FCB773FE400D}"/>
              </a:ext>
            </a:extLst>
          </p:cNvPr>
          <p:cNvSpPr>
            <a:spLocks noGrp="1"/>
          </p:cNvSpPr>
          <p:nvPr>
            <p:ph type="title"/>
          </p:nvPr>
        </p:nvSpPr>
        <p:spPr>
          <a:xfrm>
            <a:off x="5155379" y="-659065"/>
            <a:ext cx="6662472" cy="2358387"/>
          </a:xfrm>
        </p:spPr>
        <p:txBody>
          <a:bodyPr vert="horz" lIns="91440" tIns="45720" rIns="91440" bIns="45720" rtlCol="0" anchor="ctr">
            <a:normAutofit/>
          </a:bodyPr>
          <a:lstStyle/>
          <a:p>
            <a:pPr algn="r"/>
            <a:r>
              <a:rPr lang="en-US" sz="3600" b="1" dirty="0">
                <a:solidFill>
                  <a:srgbClr val="FFFFFF"/>
                </a:solidFill>
                <a:latin typeface="Arial" panose="020B0604020202020204" pitchFamily="34" charset="0"/>
                <a:cs typeface="Arial" panose="020B0604020202020204" pitchFamily="34" charset="0"/>
              </a:rPr>
              <a:t>HEROKU DEPLOYMENT</a:t>
            </a:r>
          </a:p>
        </p:txBody>
      </p:sp>
      <p:cxnSp>
        <p:nvCxnSpPr>
          <p:cNvPr id="14" name="Straight Connector 13">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C8CB9C92-A53E-BC4B-91A7-0A80D418C0C0}"/>
              </a:ext>
            </a:extLst>
          </p:cNvPr>
          <p:cNvSpPr txBox="1"/>
          <p:nvPr/>
        </p:nvSpPr>
        <p:spPr>
          <a:xfrm>
            <a:off x="5155379" y="1065862"/>
            <a:ext cx="5744685" cy="4726276"/>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endParaRPr lang="en-US" sz="2000" dirty="0">
              <a:solidFill>
                <a:srgbClr val="FFFFFF"/>
              </a:solidFill>
            </a:endParaRPr>
          </a:p>
        </p:txBody>
      </p:sp>
      <p:sp>
        <p:nvSpPr>
          <p:cNvPr id="7" name="Rectangle 6">
            <a:extLst>
              <a:ext uri="{FF2B5EF4-FFF2-40B4-BE49-F238E27FC236}">
                <a16:creationId xmlns:a16="http://schemas.microsoft.com/office/drawing/2014/main" id="{10A49BD2-69FC-2940-8FC6-9C6F4669157B}"/>
              </a:ext>
            </a:extLst>
          </p:cNvPr>
          <p:cNvSpPr/>
          <p:nvPr/>
        </p:nvSpPr>
        <p:spPr>
          <a:xfrm>
            <a:off x="20" y="6172201"/>
            <a:ext cx="12191980" cy="685799"/>
          </a:xfrm>
          <a:prstGeom prst="rect">
            <a:avLst/>
          </a:prstGeom>
          <a:solidFill>
            <a:srgbClr val="000000">
              <a:alpha val="50000"/>
            </a:srgbClr>
          </a:solidFill>
          <a:ln>
            <a:noFill/>
          </a:ln>
        </p:spPr>
        <p:txBody>
          <a:bodyPr wrap="square">
            <a:noAutofit/>
          </a:bodyPr>
          <a:lstStyle/>
          <a:p>
            <a:pPr algn="ctr">
              <a:lnSpc>
                <a:spcPct val="90000"/>
              </a:lnSpc>
              <a:spcAft>
                <a:spcPts val="600"/>
              </a:spcAft>
            </a:pPr>
            <a:endParaRPr lang="en-US" sz="1300" dirty="0">
              <a:solidFill>
                <a:srgbClr val="FFFFFF"/>
              </a:solidFill>
            </a:endParaRPr>
          </a:p>
        </p:txBody>
      </p:sp>
      <p:sp>
        <p:nvSpPr>
          <p:cNvPr id="3" name="TextBox 2">
            <a:extLst>
              <a:ext uri="{FF2B5EF4-FFF2-40B4-BE49-F238E27FC236}">
                <a16:creationId xmlns:a16="http://schemas.microsoft.com/office/drawing/2014/main" id="{F69E5D2A-FB80-4645-B4F7-A9405ACD6B59}"/>
              </a:ext>
            </a:extLst>
          </p:cNvPr>
          <p:cNvSpPr txBox="1"/>
          <p:nvPr/>
        </p:nvSpPr>
        <p:spPr>
          <a:xfrm>
            <a:off x="5057129" y="2728617"/>
            <a:ext cx="5187226" cy="1384995"/>
          </a:xfrm>
          <a:prstGeom prst="rect">
            <a:avLst/>
          </a:prstGeom>
          <a:noFill/>
        </p:spPr>
        <p:txBody>
          <a:bodyPr wrap="square" rtlCol="0">
            <a:spAutoFit/>
          </a:bodyPr>
          <a:lstStyle/>
          <a:p>
            <a:r>
              <a:rPr lang="en-US" sz="2800" dirty="0">
                <a:solidFill>
                  <a:schemeClr val="tx1"/>
                </a:solidFill>
              </a:rPr>
              <a:t>This project is intended to </a:t>
            </a:r>
            <a:r>
              <a:rPr lang="en-US" sz="2800" dirty="0"/>
              <a:t>analyzes the CDC's drug overdose death rate in the United States. </a:t>
            </a:r>
          </a:p>
        </p:txBody>
      </p:sp>
      <p:sp>
        <p:nvSpPr>
          <p:cNvPr id="8" name="TextBox 7">
            <a:extLst>
              <a:ext uri="{FF2B5EF4-FFF2-40B4-BE49-F238E27FC236}">
                <a16:creationId xmlns:a16="http://schemas.microsoft.com/office/drawing/2014/main" id="{029775D9-D4D4-1B4A-A48A-15F77117E144}"/>
              </a:ext>
            </a:extLst>
          </p:cNvPr>
          <p:cNvSpPr txBox="1"/>
          <p:nvPr/>
        </p:nvSpPr>
        <p:spPr>
          <a:xfrm>
            <a:off x="8656998" y="6172200"/>
            <a:ext cx="2894831" cy="369332"/>
          </a:xfrm>
          <a:prstGeom prst="rect">
            <a:avLst/>
          </a:prstGeom>
          <a:noFill/>
        </p:spPr>
        <p:txBody>
          <a:bodyPr wrap="none" rtlCol="0">
            <a:spAutoFit/>
          </a:bodyPr>
          <a:lstStyle/>
          <a:p>
            <a:r>
              <a:rPr lang="en-US" dirty="0"/>
              <a:t>THE CDC | HEALTHDATA.GOV</a:t>
            </a:r>
          </a:p>
        </p:txBody>
      </p:sp>
      <p:pic>
        <p:nvPicPr>
          <p:cNvPr id="10" name="Content Placeholder 3">
            <a:extLst>
              <a:ext uri="{FF2B5EF4-FFF2-40B4-BE49-F238E27FC236}">
                <a16:creationId xmlns:a16="http://schemas.microsoft.com/office/drawing/2014/main" id="{3B447098-E013-614F-902F-37C2AE83C75B}"/>
              </a:ext>
            </a:extLst>
          </p:cNvPr>
          <p:cNvPicPr>
            <a:picLocks noChangeAspect="1"/>
          </p:cNvPicPr>
          <p:nvPr/>
        </p:nvPicPr>
        <p:blipFill>
          <a:blip r:embed="rId4"/>
          <a:stretch>
            <a:fillRect/>
          </a:stretch>
        </p:blipFill>
        <p:spPr>
          <a:xfrm>
            <a:off x="0" y="951471"/>
            <a:ext cx="12191980" cy="5906530"/>
          </a:xfrm>
          <a:prstGeom prst="rect">
            <a:avLst/>
          </a:prstGeom>
        </p:spPr>
      </p:pic>
      <p:sp>
        <p:nvSpPr>
          <p:cNvPr id="9" name="TextBox 8">
            <a:extLst>
              <a:ext uri="{FF2B5EF4-FFF2-40B4-BE49-F238E27FC236}">
                <a16:creationId xmlns:a16="http://schemas.microsoft.com/office/drawing/2014/main" id="{614C1F75-D1D8-8643-98F3-FDDA967F2BE0}"/>
              </a:ext>
            </a:extLst>
          </p:cNvPr>
          <p:cNvSpPr txBox="1"/>
          <p:nvPr/>
        </p:nvSpPr>
        <p:spPr>
          <a:xfrm>
            <a:off x="778476" y="291070"/>
            <a:ext cx="3439083" cy="369332"/>
          </a:xfrm>
          <a:prstGeom prst="rect">
            <a:avLst/>
          </a:prstGeom>
          <a:noFill/>
        </p:spPr>
        <p:txBody>
          <a:bodyPr wrap="none" rtlCol="0">
            <a:spAutoFit/>
          </a:bodyPr>
          <a:lstStyle/>
          <a:p>
            <a:r>
              <a:rPr lang="en-US" dirty="0"/>
              <a:t>http://drug-</a:t>
            </a:r>
            <a:r>
              <a:rPr lang="en-US" dirty="0" err="1"/>
              <a:t>study.herokuapp.com</a:t>
            </a:r>
            <a:r>
              <a:rPr lang="en-US" dirty="0"/>
              <a:t>/</a:t>
            </a:r>
          </a:p>
        </p:txBody>
      </p:sp>
    </p:spTree>
    <p:extLst>
      <p:ext uri="{BB962C8B-B14F-4D97-AF65-F5344CB8AC3E}">
        <p14:creationId xmlns:p14="http://schemas.microsoft.com/office/powerpoint/2010/main" val="17403774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B76D444-2756-434F-AE61-96D69830C1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62DDEA-F9CB-3B49-95B5-FCB773FE400D}"/>
              </a:ext>
            </a:extLst>
          </p:cNvPr>
          <p:cNvSpPr>
            <a:spLocks noGrp="1"/>
          </p:cNvSpPr>
          <p:nvPr>
            <p:ph type="title"/>
          </p:nvPr>
        </p:nvSpPr>
        <p:spPr>
          <a:xfrm>
            <a:off x="7162748" y="-424745"/>
            <a:ext cx="4887685" cy="1777419"/>
          </a:xfrm>
        </p:spPr>
        <p:txBody>
          <a:bodyPr vert="horz" lIns="91440" tIns="45720" rIns="91440" bIns="45720" rtlCol="0" anchor="b">
            <a:normAutofit/>
          </a:bodyPr>
          <a:lstStyle/>
          <a:p>
            <a:r>
              <a:rPr lang="en-US" sz="3600" b="1" dirty="0">
                <a:latin typeface="Arial" panose="020B0604020202020204" pitchFamily="34" charset="0"/>
                <a:cs typeface="Arial" panose="020B0604020202020204" pitchFamily="34" charset="0"/>
              </a:rPr>
              <a:t>OBSERVATIONS</a:t>
            </a:r>
            <a:endParaRPr lang="en-US" sz="3600" dirty="0">
              <a:latin typeface="Arial" panose="020B0604020202020204" pitchFamily="34" charset="0"/>
              <a:cs typeface="Arial" panose="020B0604020202020204" pitchFamily="34" charset="0"/>
            </a:endParaRPr>
          </a:p>
        </p:txBody>
      </p:sp>
      <p:pic>
        <p:nvPicPr>
          <p:cNvPr id="5" name="Content Placeholder 4" descr="A picture containing text, indoor, sitting, beverage&#10;&#10;Description automatically generated">
            <a:extLst>
              <a:ext uri="{FF2B5EF4-FFF2-40B4-BE49-F238E27FC236}">
                <a16:creationId xmlns:a16="http://schemas.microsoft.com/office/drawing/2014/main" id="{E5890FF2-1412-7A4B-B628-9686EDC4AA3E}"/>
              </a:ext>
            </a:extLst>
          </p:cNvPr>
          <p:cNvPicPr>
            <a:picLocks noGrp="1" noChangeAspect="1"/>
          </p:cNvPicPr>
          <p:nvPr>
            <p:ph idx="1"/>
          </p:nvPr>
        </p:nvPicPr>
        <p:blipFill rotWithShape="1">
          <a:blip r:embed="rId3"/>
          <a:srcRect l="20205" r="25061" b="1"/>
          <a:stretch/>
        </p:blipFill>
        <p:spPr>
          <a:xfrm>
            <a:off x="391903" y="573678"/>
            <a:ext cx="5103206" cy="5710645"/>
          </a:xfrm>
          <a:prstGeom prst="rect">
            <a:avLst/>
          </a:prstGeom>
        </p:spPr>
      </p:pic>
      <p:cxnSp>
        <p:nvCxnSpPr>
          <p:cNvPr id="21" name="Straight Connector 20">
            <a:extLst>
              <a:ext uri="{FF2B5EF4-FFF2-40B4-BE49-F238E27FC236}">
                <a16:creationId xmlns:a16="http://schemas.microsoft.com/office/drawing/2014/main" id="{CF8F36E2-BBE5-43FE-822F-AD8CAE08C0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2C97EAAA-9333-6D40-9963-3988FD06993F}"/>
              </a:ext>
            </a:extLst>
          </p:cNvPr>
          <p:cNvSpPr txBox="1"/>
          <p:nvPr/>
        </p:nvSpPr>
        <p:spPr>
          <a:xfrm>
            <a:off x="6613270" y="2157348"/>
            <a:ext cx="4887685" cy="3210179"/>
          </a:xfrm>
          <a:prstGeom prst="rect">
            <a:avLst/>
          </a:prstGeom>
        </p:spPr>
        <p:txBody>
          <a:bodyPr vert="horz" lIns="91440" tIns="45720" rIns="91440" bIns="45720" rtlCol="0" anchor="t">
            <a:normAutofit/>
          </a:bodyPr>
          <a:lstStyle/>
          <a:p>
            <a:pPr marL="285750" indent="-228600">
              <a:lnSpc>
                <a:spcPct val="90000"/>
              </a:lnSpc>
              <a:spcAft>
                <a:spcPts val="600"/>
              </a:spcAft>
              <a:buFont typeface="Arial" panose="020B0604020202020204" pitchFamily="34" charset="0"/>
              <a:buChar char="•"/>
            </a:pPr>
            <a:r>
              <a:rPr lang="en-US" sz="1700" dirty="0"/>
              <a:t>The CDC data were encouraging for some states that have historically been hit hardest by the epidemic. For example, drug overdose deaths in Ohio dipped 22.4% from 5155 to 4002 between the 12-month period ending December 2017 and the 12-month period ending December 2018. Rates in Pennsylvania dropped 19.6% from 5600 to 4503 during the same time period.</a:t>
            </a:r>
          </a:p>
          <a:p>
            <a:pPr marL="285750" indent="-228600">
              <a:lnSpc>
                <a:spcPct val="90000"/>
              </a:lnSpc>
              <a:spcAft>
                <a:spcPts val="600"/>
              </a:spcAft>
              <a:buFont typeface="Arial" panose="020B0604020202020204" pitchFamily="34" charset="0"/>
              <a:buChar char="•"/>
            </a:pPr>
            <a:endParaRPr lang="en-US" sz="1700" dirty="0"/>
          </a:p>
          <a:p>
            <a:pPr marL="285750" indent="-228600">
              <a:lnSpc>
                <a:spcPct val="90000"/>
              </a:lnSpc>
              <a:spcAft>
                <a:spcPts val="600"/>
              </a:spcAft>
              <a:buFont typeface="Arial" panose="020B0604020202020204" pitchFamily="34" charset="0"/>
              <a:buChar char="•"/>
            </a:pPr>
            <a:r>
              <a:rPr lang="en-US" sz="1700" dirty="0"/>
              <a:t>Other states that saw increases include California, South Carolina, Vermont, Louisiana, and Arizona.</a:t>
            </a:r>
          </a:p>
        </p:txBody>
      </p:sp>
      <p:sp>
        <p:nvSpPr>
          <p:cNvPr id="6" name="TextBox 5">
            <a:extLst>
              <a:ext uri="{FF2B5EF4-FFF2-40B4-BE49-F238E27FC236}">
                <a16:creationId xmlns:a16="http://schemas.microsoft.com/office/drawing/2014/main" id="{C8CB9C92-A53E-BC4B-91A7-0A80D418C0C0}"/>
              </a:ext>
            </a:extLst>
          </p:cNvPr>
          <p:cNvSpPr txBox="1"/>
          <p:nvPr/>
        </p:nvSpPr>
        <p:spPr>
          <a:xfrm>
            <a:off x="5155379" y="1065862"/>
            <a:ext cx="5744685" cy="4726276"/>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endParaRPr lang="en-US" sz="2000" dirty="0">
              <a:solidFill>
                <a:srgbClr val="FFFFFF"/>
              </a:solidFill>
            </a:endParaRPr>
          </a:p>
        </p:txBody>
      </p:sp>
      <p:sp>
        <p:nvSpPr>
          <p:cNvPr id="7" name="Rectangle 6">
            <a:extLst>
              <a:ext uri="{FF2B5EF4-FFF2-40B4-BE49-F238E27FC236}">
                <a16:creationId xmlns:a16="http://schemas.microsoft.com/office/drawing/2014/main" id="{10A49BD2-69FC-2940-8FC6-9C6F4669157B}"/>
              </a:ext>
            </a:extLst>
          </p:cNvPr>
          <p:cNvSpPr/>
          <p:nvPr/>
        </p:nvSpPr>
        <p:spPr>
          <a:xfrm>
            <a:off x="20" y="6172201"/>
            <a:ext cx="12191980" cy="685799"/>
          </a:xfrm>
          <a:prstGeom prst="rect">
            <a:avLst/>
          </a:prstGeom>
          <a:solidFill>
            <a:srgbClr val="000000">
              <a:alpha val="50000"/>
            </a:srgbClr>
          </a:solidFill>
          <a:ln>
            <a:noFill/>
          </a:ln>
        </p:spPr>
        <p:txBody>
          <a:bodyPr wrap="square">
            <a:noAutofit/>
          </a:bodyPr>
          <a:lstStyle/>
          <a:p>
            <a:pPr algn="ctr">
              <a:lnSpc>
                <a:spcPct val="90000"/>
              </a:lnSpc>
              <a:spcAft>
                <a:spcPts val="600"/>
              </a:spcAft>
            </a:pPr>
            <a:endParaRPr lang="en-US" sz="1300" dirty="0">
              <a:solidFill>
                <a:srgbClr val="FFFFFF"/>
              </a:solidFill>
            </a:endParaRPr>
          </a:p>
        </p:txBody>
      </p:sp>
    </p:spTree>
    <p:extLst>
      <p:ext uri="{BB962C8B-B14F-4D97-AF65-F5344CB8AC3E}">
        <p14:creationId xmlns:p14="http://schemas.microsoft.com/office/powerpoint/2010/main" val="400516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abstract image" title="abstract image">
            <a:extLst>
              <a:ext uri="{FF2B5EF4-FFF2-40B4-BE49-F238E27FC236}">
                <a16:creationId xmlns:a16="http://schemas.microsoft.com/office/drawing/2014/main" id="{BCF9593D-B6BD-4208-A4FF-8CFFE503475A}"/>
              </a:ext>
            </a:extLst>
          </p:cNvPr>
          <p:cNvPicPr>
            <a:picLocks noGrp="1" noChangeAspect="1"/>
          </p:cNvPicPr>
          <p:nvPr>
            <p:ph type="pic" sz="quarter" idx="15"/>
          </p:nvPr>
        </p:nvPicPr>
        <p:blipFill>
          <a:blip r:embed="rId3">
            <a:extLst>
              <a:ext uri="{28A0092B-C50C-407E-A947-70E740481C1C}">
                <a14:useLocalDpi xmlns:a14="http://schemas.microsoft.com/office/drawing/2010/main" val="0"/>
              </a:ext>
            </a:extLst>
          </a:blip>
          <a:srcRect/>
          <a:stretch>
            <a:fillRect/>
          </a:stretch>
        </p:blipFill>
        <p:spPr/>
      </p:pic>
      <p:sp>
        <p:nvSpPr>
          <p:cNvPr id="16" name="Rectangle 15">
            <a:extLst>
              <a:ext uri="{FF2B5EF4-FFF2-40B4-BE49-F238E27FC236}">
                <a16:creationId xmlns:a16="http://schemas.microsoft.com/office/drawing/2014/main" id="{4273BD65-CFF3-40DD-939C-97A942BD80EE}"/>
              </a:ext>
              <a:ext uri="{C183D7F6-B498-43B3-948B-1728B52AA6E4}">
                <adec:decorative xmlns:adec="http://schemas.microsoft.com/office/drawing/2017/decorative" val="1"/>
              </a:ext>
            </a:extLst>
          </p:cNvPr>
          <p:cNvSpPr/>
          <p:nvPr/>
        </p:nvSpPr>
        <p:spPr>
          <a:xfrm>
            <a:off x="-35507" y="6701"/>
            <a:ext cx="12263014"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grpSp>
        <p:nvGrpSpPr>
          <p:cNvPr id="40" name="Group 39">
            <a:extLst>
              <a:ext uri="{FF2B5EF4-FFF2-40B4-BE49-F238E27FC236}">
                <a16:creationId xmlns:a16="http://schemas.microsoft.com/office/drawing/2014/main" id="{11BEC607-8474-408E-A7AC-48A065F31B63}"/>
              </a:ext>
              <a:ext uri="{C183D7F6-B498-43B3-948B-1728B52AA6E4}">
                <adec:decorative xmlns:adec="http://schemas.microsoft.com/office/drawing/2017/decorative" val="1"/>
              </a:ext>
            </a:extLst>
          </p:cNvPr>
          <p:cNvGrpSpPr/>
          <p:nvPr/>
        </p:nvGrpSpPr>
        <p:grpSpPr>
          <a:xfrm flipH="1">
            <a:off x="2076202" y="1374276"/>
            <a:ext cx="7324426" cy="3883523"/>
            <a:chOff x="252031" y="-22763"/>
            <a:chExt cx="7324426" cy="7269964"/>
          </a:xfrm>
        </p:grpSpPr>
        <p:sp>
          <p:nvSpPr>
            <p:cNvPr id="42" name="Rectangle 41">
              <a:extLst>
                <a:ext uri="{FF2B5EF4-FFF2-40B4-BE49-F238E27FC236}">
                  <a16:creationId xmlns:a16="http://schemas.microsoft.com/office/drawing/2014/main" id="{B601E3FC-2016-4085-9A4B-A172702EAAE1}"/>
                </a:ext>
              </a:extLst>
            </p:cNvPr>
            <p:cNvSpPr/>
            <p:nvPr userDrawn="1"/>
          </p:nvSpPr>
          <p:spPr>
            <a:xfrm>
              <a:off x="979714" y="1181211"/>
              <a:ext cx="6117771" cy="606599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sp>
          <p:nvSpPr>
            <p:cNvPr id="41" name="Rectangle 40">
              <a:extLst>
                <a:ext uri="{FF2B5EF4-FFF2-40B4-BE49-F238E27FC236}">
                  <a16:creationId xmlns:a16="http://schemas.microsoft.com/office/drawing/2014/main" id="{2CBF662F-A198-4AD3-8EBC-0EC9A52B2994}"/>
                </a:ext>
              </a:extLst>
            </p:cNvPr>
            <p:cNvSpPr/>
            <p:nvPr userDrawn="1"/>
          </p:nvSpPr>
          <p:spPr>
            <a:xfrm>
              <a:off x="500743" y="-22763"/>
              <a:ext cx="7075714" cy="5878284"/>
            </a:xfrm>
            <a:prstGeom prst="rect">
              <a:avLst/>
            </a:prstGeom>
            <a:noFill/>
            <a:ln w="127000">
              <a:solidFill>
                <a:srgbClr val="2F33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142E86C5-8E5F-4620-A4FB-D1F926179D18}"/>
                </a:ext>
              </a:extLst>
            </p:cNvPr>
            <p:cNvSpPr/>
            <p:nvPr userDrawn="1"/>
          </p:nvSpPr>
          <p:spPr>
            <a:xfrm>
              <a:off x="252031" y="655467"/>
              <a:ext cx="6475341" cy="57017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 name="Title 5">
            <a:extLst>
              <a:ext uri="{FF2B5EF4-FFF2-40B4-BE49-F238E27FC236}">
                <a16:creationId xmlns:a16="http://schemas.microsoft.com/office/drawing/2014/main" id="{7E0E8055-17FA-43CE-9F03-E712F496B7CF}"/>
              </a:ext>
            </a:extLst>
          </p:cNvPr>
          <p:cNvSpPr>
            <a:spLocks noGrp="1"/>
          </p:cNvSpPr>
          <p:nvPr>
            <p:ph type="ctrTitle"/>
          </p:nvPr>
        </p:nvSpPr>
        <p:spPr/>
        <p:txBody>
          <a:bodyPr anchor="ctr"/>
          <a:lstStyle/>
          <a:p>
            <a:r>
              <a:rPr lang="en-US" dirty="0"/>
              <a:t>THANK YOU</a:t>
            </a:r>
          </a:p>
        </p:txBody>
      </p:sp>
      <p:sp>
        <p:nvSpPr>
          <p:cNvPr id="29" name="Rectangle: Single Corner Snipped 28">
            <a:extLst>
              <a:ext uri="{FF2B5EF4-FFF2-40B4-BE49-F238E27FC236}">
                <a16:creationId xmlns:a16="http://schemas.microsoft.com/office/drawing/2014/main" id="{E01195D9-1845-4282-BE5B-F6B840BE40E1}"/>
              </a:ext>
              <a:ext uri="{C183D7F6-B498-43B3-948B-1728B52AA6E4}">
                <adec:decorative xmlns:adec="http://schemas.microsoft.com/office/drawing/2017/decorative" val="1"/>
              </a:ext>
            </a:extLst>
          </p:cNvPr>
          <p:cNvSpPr/>
          <p:nvPr/>
        </p:nvSpPr>
        <p:spPr>
          <a:xfrm flipH="1">
            <a:off x="11549269" y="6356350"/>
            <a:ext cx="642731" cy="501650"/>
          </a:xfrm>
          <a:prstGeom prst="snip1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Slide Number Placeholder 5">
            <a:extLst>
              <a:ext uri="{FF2B5EF4-FFF2-40B4-BE49-F238E27FC236}">
                <a16:creationId xmlns:a16="http://schemas.microsoft.com/office/drawing/2014/main" id="{056A6478-CD2B-4077-910A-3D006C82EB9A}"/>
              </a:ext>
            </a:extLst>
          </p:cNvPr>
          <p:cNvSpPr>
            <a:spLocks noGrp="1"/>
          </p:cNvSpPr>
          <p:nvPr>
            <p:ph type="sldNum" sz="quarter" idx="4294967295"/>
          </p:nvPr>
        </p:nvSpPr>
        <p:spPr>
          <a:xfrm>
            <a:off x="11549268" y="6413649"/>
            <a:ext cx="642731" cy="407804"/>
          </a:xfrm>
          <a:prstGeom prst="rect">
            <a:avLst/>
          </a:prstGeom>
        </p:spPr>
        <p:txBody>
          <a:bodyPr vert="horz" lIns="91440" tIns="45720" rIns="91440" bIns="45720" rtlCol="0" anchor="ctr"/>
          <a:lstStyle>
            <a:lvl1pPr algn="ctr">
              <a:defRPr sz="1200">
                <a:solidFill>
                  <a:schemeClr val="bg1"/>
                </a:solidFill>
              </a:defRPr>
            </a:lvl1pPr>
          </a:lstStyle>
          <a:p>
            <a:fld id="{8C2E478F-E849-4A8C-AF1F-CBCC78A7CBFA}" type="slidenum">
              <a:rPr lang="en-US" smtClean="0"/>
              <a:pPr/>
              <a:t>8</a:t>
            </a:fld>
            <a:endParaRPr lang="en-US" dirty="0"/>
          </a:p>
        </p:txBody>
      </p:sp>
    </p:spTree>
    <p:extLst>
      <p:ext uri="{BB962C8B-B14F-4D97-AF65-F5344CB8AC3E}">
        <p14:creationId xmlns:p14="http://schemas.microsoft.com/office/powerpoint/2010/main" val="402667890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{21E55C3F-3825-8149-9349-FD93F2E6BF19}tf10001120</Template>
  <TotalTime>14</TotalTime>
  <Words>364</Words>
  <Application>Microsoft Macintosh PowerPoint</Application>
  <PresentationFormat>Widescreen</PresentationFormat>
  <Paragraphs>166</Paragraphs>
  <Slides>8</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TRENDS IN DRUG OVERDOSES IN THE UNITED STATES </vt:lpstr>
      <vt:lpstr>PROJECT DESCRIPTION </vt:lpstr>
      <vt:lpstr> ACCUMULATED DRUG DEATHS IN THE U.S. [2016-2019] </vt:lpstr>
      <vt:lpstr>PRESCRIPTION DRUGS OVERDOSE RATES ARE HIGHER AMONG THE OTHER DRUG TYPES </vt:lpstr>
      <vt:lpstr>FULL STATE GRAPH FOR DRUG TYPE AND YEAR </vt:lpstr>
      <vt:lpstr>HEROKU DEPLOYMENT</vt:lpstr>
      <vt:lpstr>OBSERVATIONS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TRENDS IN DRUG OVERDOSES IN THE UNITED STATES </dc:title>
  <dc:creator>Zhanna Kirbakayeva</dc:creator>
  <cp:lastModifiedBy>Zhanna Kirbakayeva</cp:lastModifiedBy>
  <cp:revision>2</cp:revision>
  <dcterms:created xsi:type="dcterms:W3CDTF">2020-12-11T21:45:53Z</dcterms:created>
  <dcterms:modified xsi:type="dcterms:W3CDTF">2020-12-11T22:02:19Z</dcterms:modified>
</cp:coreProperties>
</file>

<file path=docProps/thumbnail.jpeg>
</file>